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8" r:id="rId3"/>
    <p:sldId id="261" r:id="rId4"/>
    <p:sldId id="257" r:id="rId5"/>
    <p:sldId id="262" r:id="rId6"/>
    <p:sldId id="264" r:id="rId7"/>
    <p:sldId id="277" r:id="rId8"/>
    <p:sldId id="267" r:id="rId9"/>
    <p:sldId id="285" r:id="rId10"/>
    <p:sldId id="270" r:id="rId11"/>
    <p:sldId id="315" r:id="rId12"/>
    <p:sldId id="316" r:id="rId13"/>
    <p:sldId id="321" r:id="rId14"/>
    <p:sldId id="323" r:id="rId15"/>
    <p:sldId id="327" r:id="rId16"/>
    <p:sldId id="317" r:id="rId17"/>
    <p:sldId id="318" r:id="rId18"/>
    <p:sldId id="319" r:id="rId19"/>
    <p:sldId id="325" r:id="rId20"/>
    <p:sldId id="326" r:id="rId21"/>
    <p:sldId id="328" r:id="rId22"/>
    <p:sldId id="329" r:id="rId23"/>
    <p:sldId id="331" r:id="rId24"/>
    <p:sldId id="330" r:id="rId25"/>
    <p:sldId id="299" r:id="rId26"/>
    <p:sldId id="320" r:id="rId27"/>
    <p:sldId id="324" r:id="rId28"/>
    <p:sldId id="314" r:id="rId29"/>
    <p:sldId id="295" r:id="rId3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B1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FC4D7B-F0B5-4F7A-9600-B6BC9E453930}">
  <a:tblStyle styleId="{1BFC4D7B-F0B5-4F7A-9600-B6BC9E4539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196" autoAdjust="0"/>
  </p:normalViewPr>
  <p:slideViewPr>
    <p:cSldViewPr snapToGrid="0">
      <p:cViewPr varScale="1">
        <p:scale>
          <a:sx n="140" d="100"/>
          <a:sy n="140" d="100"/>
        </p:scale>
        <p:origin x="2094" y="-79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DF8D4978-BD04-E556-4B0F-870D516F19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6811898-C72C-DE51-95D2-4019645996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5247A6-E8BA-4415-B2BC-A75DBA35DF5C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14791-C0C0-7CBC-5A5D-7C57B026E4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AD57B70-9370-502E-E3E8-55869E161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8B71A5-A0B7-4FC0-93A1-631726FAC4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1263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44.pn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eedf4f9481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eedf4f9481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cc4eba5a64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cc4eba5a64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cc4eba5a64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cc4eba5a64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1175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368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17488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4641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071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5248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11536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5351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628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ecae8417e0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ecae8417e0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1373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404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6992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eedf4f9481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eedf4f9481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638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517905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geedf4f9481_0_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" name="Google Shape;1060;geedf4f9481_0_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cc4eba5a64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cc4eba5a64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fr-FR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cc4eba5a64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cc4eba5a64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e936df1943_2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e936df1943_2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cc4eba5a64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cc4eba5a64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0" algn="just">
              <a:lnSpc>
                <a:spcPct val="115000"/>
              </a:lnSpc>
              <a:buNone/>
            </a:pPr>
            <a:endParaRPr lang="fr-FR" sz="1800" dirty="0">
              <a:solidFill>
                <a:srgbClr val="082A75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cc4eba5a64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cc4eba5a64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eedf4f9481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eedf4f9481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ec77b9f096_0_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ec77b9f096_0_8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eedf4f9481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eedf4f9481_0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2700000">
            <a:off x="8181769" y="3208112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4066326" y="4029351"/>
            <a:ext cx="1737424" cy="1737425"/>
            <a:chOff x="5279626" y="2678000"/>
            <a:chExt cx="1737424" cy="1737425"/>
          </a:xfrm>
        </p:grpSpPr>
        <p:sp>
          <p:nvSpPr>
            <p:cNvPr id="11" name="Google Shape;11;p2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2"/>
          <p:cNvSpPr/>
          <p:nvPr/>
        </p:nvSpPr>
        <p:spPr>
          <a:xfrm rot="2700000">
            <a:off x="6372949" y="3873354"/>
            <a:ext cx="2041134" cy="204113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2700000">
            <a:off x="-579193" y="-662094"/>
            <a:ext cx="1464135" cy="146413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13225" y="1239975"/>
            <a:ext cx="4154100" cy="18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13225" y="3050072"/>
            <a:ext cx="2597700" cy="52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50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/>
          <p:nvPr/>
        </p:nvSpPr>
        <p:spPr>
          <a:xfrm rot="-2700000" flipH="1">
            <a:off x="1164112" y="2331269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 rot="-2700000" flipH="1">
            <a:off x="202059" y="-65262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" name="Google Shape;136;p15"/>
          <p:cNvGrpSpPr/>
          <p:nvPr/>
        </p:nvGrpSpPr>
        <p:grpSpPr>
          <a:xfrm flipH="1">
            <a:off x="-155484" y="3635064"/>
            <a:ext cx="1737424" cy="1737425"/>
            <a:chOff x="5279626" y="2678000"/>
            <a:chExt cx="1737424" cy="1737425"/>
          </a:xfrm>
        </p:grpSpPr>
        <p:sp>
          <p:nvSpPr>
            <p:cNvPr id="137" name="Google Shape;137;p15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15"/>
          <p:cNvGrpSpPr/>
          <p:nvPr/>
        </p:nvGrpSpPr>
        <p:grpSpPr>
          <a:xfrm flipH="1">
            <a:off x="2380247" y="4277800"/>
            <a:ext cx="1737424" cy="1737425"/>
            <a:chOff x="5279626" y="2678000"/>
            <a:chExt cx="1737424" cy="1737425"/>
          </a:xfrm>
        </p:grpSpPr>
        <p:sp>
          <p:nvSpPr>
            <p:cNvPr id="140" name="Google Shape;140;p15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15"/>
          <p:cNvSpPr txBox="1">
            <a:spLocks noGrp="1"/>
          </p:cNvSpPr>
          <p:nvPr>
            <p:ph type="title" hasCustomPrompt="1"/>
          </p:nvPr>
        </p:nvSpPr>
        <p:spPr>
          <a:xfrm>
            <a:off x="1223047" y="2945525"/>
            <a:ext cx="2162100" cy="10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3" name="Google Shape;143;p15"/>
          <p:cNvSpPr txBox="1">
            <a:spLocks noGrp="1"/>
          </p:cNvSpPr>
          <p:nvPr>
            <p:ph type="title" idx="2"/>
          </p:nvPr>
        </p:nvSpPr>
        <p:spPr>
          <a:xfrm>
            <a:off x="3415525" y="1064975"/>
            <a:ext cx="46998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ubTitle" idx="1"/>
          </p:nvPr>
        </p:nvSpPr>
        <p:spPr>
          <a:xfrm>
            <a:off x="3415525" y="1905401"/>
            <a:ext cx="4299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50_1_1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2225925" y="3302100"/>
            <a:ext cx="46998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subTitle" idx="1"/>
          </p:nvPr>
        </p:nvSpPr>
        <p:spPr>
          <a:xfrm>
            <a:off x="2425875" y="4142526"/>
            <a:ext cx="4299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8" name="Google Shape;148;p16"/>
          <p:cNvSpPr/>
          <p:nvPr/>
        </p:nvSpPr>
        <p:spPr>
          <a:xfrm rot="2700000">
            <a:off x="3435815" y="343969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6"/>
          <p:cNvSpPr/>
          <p:nvPr/>
        </p:nvSpPr>
        <p:spPr>
          <a:xfrm rot="2700000">
            <a:off x="4397868" y="-2052562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" name="Google Shape;150;p16"/>
          <p:cNvGrpSpPr/>
          <p:nvPr/>
        </p:nvGrpSpPr>
        <p:grpSpPr>
          <a:xfrm>
            <a:off x="2740057" y="-1076686"/>
            <a:ext cx="1737424" cy="1737425"/>
            <a:chOff x="5279626" y="2678000"/>
            <a:chExt cx="1737424" cy="1737425"/>
          </a:xfrm>
        </p:grpSpPr>
        <p:sp>
          <p:nvSpPr>
            <p:cNvPr id="151" name="Google Shape;151;p16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6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16"/>
          <p:cNvSpPr/>
          <p:nvPr/>
        </p:nvSpPr>
        <p:spPr>
          <a:xfrm rot="2700000">
            <a:off x="792609" y="1071528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494775" y="958225"/>
            <a:ext cx="2162100" cy="10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6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18"/>
          <p:cNvGrpSpPr/>
          <p:nvPr/>
        </p:nvGrpSpPr>
        <p:grpSpPr>
          <a:xfrm>
            <a:off x="-1376487" y="3613925"/>
            <a:ext cx="1737424" cy="1737425"/>
            <a:chOff x="5279626" y="2678000"/>
            <a:chExt cx="1737424" cy="1737425"/>
          </a:xfrm>
        </p:grpSpPr>
        <p:sp>
          <p:nvSpPr>
            <p:cNvPr id="159" name="Google Shape;159;p18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18"/>
          <p:cNvSpPr/>
          <p:nvPr/>
        </p:nvSpPr>
        <p:spPr>
          <a:xfrm rot="2700000">
            <a:off x="285625" y="3754615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8"/>
          <p:cNvSpPr/>
          <p:nvPr/>
        </p:nvSpPr>
        <p:spPr>
          <a:xfrm rot="2700000">
            <a:off x="562603" y="4444250"/>
            <a:ext cx="1228669" cy="122866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3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/>
          <p:nvPr/>
        </p:nvSpPr>
        <p:spPr>
          <a:xfrm rot="2700000">
            <a:off x="6468450" y="-2027154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" name="Google Shape;208;p22"/>
          <p:cNvGrpSpPr/>
          <p:nvPr/>
        </p:nvGrpSpPr>
        <p:grpSpPr>
          <a:xfrm>
            <a:off x="8023863" y="4137754"/>
            <a:ext cx="1737424" cy="1737425"/>
            <a:chOff x="5279626" y="2678000"/>
            <a:chExt cx="1737424" cy="1737425"/>
          </a:xfrm>
        </p:grpSpPr>
        <p:sp>
          <p:nvSpPr>
            <p:cNvPr id="209" name="Google Shape;209;p22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2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2"/>
          <p:cNvSpPr txBox="1">
            <a:spLocks noGrp="1"/>
          </p:cNvSpPr>
          <p:nvPr>
            <p:ph type="subTitle" idx="1"/>
          </p:nvPr>
        </p:nvSpPr>
        <p:spPr>
          <a:xfrm>
            <a:off x="709087" y="3098077"/>
            <a:ext cx="2469600" cy="5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2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subTitle" idx="2"/>
          </p:nvPr>
        </p:nvSpPr>
        <p:spPr>
          <a:xfrm>
            <a:off x="5958755" y="1536275"/>
            <a:ext cx="2472000" cy="5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2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subTitle" idx="3"/>
          </p:nvPr>
        </p:nvSpPr>
        <p:spPr>
          <a:xfrm>
            <a:off x="713250" y="1536275"/>
            <a:ext cx="2468700" cy="5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2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subTitle" idx="4"/>
          </p:nvPr>
        </p:nvSpPr>
        <p:spPr>
          <a:xfrm>
            <a:off x="713250" y="1973151"/>
            <a:ext cx="24687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2"/>
          <p:cNvSpPr txBox="1">
            <a:spLocks noGrp="1"/>
          </p:cNvSpPr>
          <p:nvPr>
            <p:ph type="subTitle" idx="5"/>
          </p:nvPr>
        </p:nvSpPr>
        <p:spPr>
          <a:xfrm>
            <a:off x="5958741" y="1973176"/>
            <a:ext cx="24720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2"/>
          <p:cNvSpPr txBox="1">
            <a:spLocks noGrp="1"/>
          </p:cNvSpPr>
          <p:nvPr>
            <p:ph type="subTitle" idx="6"/>
          </p:nvPr>
        </p:nvSpPr>
        <p:spPr>
          <a:xfrm>
            <a:off x="709087" y="3535006"/>
            <a:ext cx="24687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2"/>
          <p:cNvSpPr txBox="1">
            <a:spLocks noGrp="1"/>
          </p:cNvSpPr>
          <p:nvPr>
            <p:ph type="subTitle" idx="7"/>
          </p:nvPr>
        </p:nvSpPr>
        <p:spPr>
          <a:xfrm>
            <a:off x="5965318" y="3098089"/>
            <a:ext cx="2469600" cy="5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2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218" name="Google Shape;218;p22"/>
          <p:cNvSpPr txBox="1">
            <a:spLocks noGrp="1"/>
          </p:cNvSpPr>
          <p:nvPr>
            <p:ph type="subTitle" idx="8"/>
          </p:nvPr>
        </p:nvSpPr>
        <p:spPr>
          <a:xfrm>
            <a:off x="5965275" y="3535013"/>
            <a:ext cx="24693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2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3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8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>
            <a:spLocks noGrp="1"/>
          </p:cNvSpPr>
          <p:nvPr>
            <p:ph type="body" idx="1"/>
          </p:nvPr>
        </p:nvSpPr>
        <p:spPr>
          <a:xfrm>
            <a:off x="2447925" y="1823850"/>
            <a:ext cx="4257600" cy="22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283" name="Google Shape;283;p26"/>
          <p:cNvSpPr txBox="1">
            <a:spLocks noGrp="1"/>
          </p:cNvSpPr>
          <p:nvPr>
            <p:ph type="title"/>
          </p:nvPr>
        </p:nvSpPr>
        <p:spPr>
          <a:xfrm>
            <a:off x="2447925" y="952500"/>
            <a:ext cx="4257600" cy="99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grpSp>
        <p:nvGrpSpPr>
          <p:cNvPr id="284" name="Google Shape;284;p26"/>
          <p:cNvGrpSpPr/>
          <p:nvPr/>
        </p:nvGrpSpPr>
        <p:grpSpPr>
          <a:xfrm>
            <a:off x="8179388" y="1419325"/>
            <a:ext cx="1737424" cy="1737425"/>
            <a:chOff x="5279626" y="2678000"/>
            <a:chExt cx="1737424" cy="1737425"/>
          </a:xfrm>
        </p:grpSpPr>
        <p:sp>
          <p:nvSpPr>
            <p:cNvPr id="285" name="Google Shape;285;p26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6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26"/>
          <p:cNvSpPr/>
          <p:nvPr/>
        </p:nvSpPr>
        <p:spPr>
          <a:xfrm rot="2700000">
            <a:off x="7503214" y="3372656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6"/>
          <p:cNvSpPr/>
          <p:nvPr/>
        </p:nvSpPr>
        <p:spPr>
          <a:xfrm rot="2700000">
            <a:off x="8678587" y="475943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6"/>
          <p:cNvSpPr/>
          <p:nvPr/>
        </p:nvSpPr>
        <p:spPr>
          <a:xfrm rot="2700000">
            <a:off x="6787539" y="-713569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26"/>
          <p:cNvGrpSpPr/>
          <p:nvPr/>
        </p:nvGrpSpPr>
        <p:grpSpPr>
          <a:xfrm flipH="1">
            <a:off x="-552787" y="590375"/>
            <a:ext cx="1737424" cy="1737425"/>
            <a:chOff x="5279626" y="2678000"/>
            <a:chExt cx="1737424" cy="1737425"/>
          </a:xfrm>
        </p:grpSpPr>
        <p:sp>
          <p:nvSpPr>
            <p:cNvPr id="291" name="Google Shape;291;p26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" name="Google Shape;293;p26"/>
          <p:cNvSpPr/>
          <p:nvPr/>
        </p:nvSpPr>
        <p:spPr>
          <a:xfrm rot="-2700000" flipH="1">
            <a:off x="-381085" y="2534181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6"/>
          <p:cNvSpPr/>
          <p:nvPr/>
        </p:nvSpPr>
        <p:spPr>
          <a:xfrm rot="-2700000" flipH="1">
            <a:off x="557925" y="-362532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6"/>
          <p:cNvSpPr/>
          <p:nvPr/>
        </p:nvSpPr>
        <p:spPr>
          <a:xfrm rot="-2700000" flipH="1">
            <a:off x="306015" y="-1561569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3_1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1"/>
          <p:cNvSpPr/>
          <p:nvPr/>
        </p:nvSpPr>
        <p:spPr>
          <a:xfrm rot="2700000">
            <a:off x="7047390" y="-204856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0" name="Google Shape;340;p31"/>
          <p:cNvGrpSpPr/>
          <p:nvPr/>
        </p:nvGrpSpPr>
        <p:grpSpPr>
          <a:xfrm>
            <a:off x="5334001" y="714687"/>
            <a:ext cx="1737424" cy="1737425"/>
            <a:chOff x="5279626" y="2678000"/>
            <a:chExt cx="1737424" cy="1737425"/>
          </a:xfrm>
        </p:grpSpPr>
        <p:sp>
          <p:nvSpPr>
            <p:cNvPr id="341" name="Google Shape;341;p31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43;p31"/>
          <p:cNvSpPr/>
          <p:nvPr/>
        </p:nvSpPr>
        <p:spPr>
          <a:xfrm rot="2700000">
            <a:off x="8947963" y="973355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1"/>
          <p:cNvSpPr/>
          <p:nvPr/>
        </p:nvSpPr>
        <p:spPr>
          <a:xfrm rot="2700000">
            <a:off x="-436310" y="3865569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1"/>
          <p:cNvSpPr/>
          <p:nvPr/>
        </p:nvSpPr>
        <p:spPr>
          <a:xfrm rot="2700000">
            <a:off x="-1788860" y="1847219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1"/>
          <p:cNvSpPr txBox="1">
            <a:spLocks noGrp="1"/>
          </p:cNvSpPr>
          <p:nvPr>
            <p:ph type="body" idx="1"/>
          </p:nvPr>
        </p:nvSpPr>
        <p:spPr>
          <a:xfrm>
            <a:off x="1133475" y="2812175"/>
            <a:ext cx="3210000" cy="8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 rtl="0">
              <a:spcBef>
                <a:spcPts val="0"/>
              </a:spcBef>
              <a:spcAft>
                <a:spcPts val="0"/>
              </a:spcAft>
              <a:buSzPts val="1200"/>
              <a:buAutoNum type="alphaUcPeriod"/>
              <a:defRPr sz="1400"/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/>
          </p:nvPr>
        </p:nvSpPr>
        <p:spPr>
          <a:xfrm>
            <a:off x="1133475" y="1728775"/>
            <a:ext cx="3210000" cy="99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7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" name="Google Shape;359;p33"/>
          <p:cNvGrpSpPr/>
          <p:nvPr/>
        </p:nvGrpSpPr>
        <p:grpSpPr>
          <a:xfrm>
            <a:off x="-395614" y="2831794"/>
            <a:ext cx="3224485" cy="3224314"/>
            <a:chOff x="5279626" y="2678000"/>
            <a:chExt cx="1737424" cy="1737425"/>
          </a:xfrm>
        </p:grpSpPr>
        <p:sp>
          <p:nvSpPr>
            <p:cNvPr id="360" name="Google Shape;360;p33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" name="Google Shape;362;p33"/>
          <p:cNvSpPr/>
          <p:nvPr/>
        </p:nvSpPr>
        <p:spPr>
          <a:xfrm rot="2700000">
            <a:off x="-1612210" y="1628731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3"/>
          <p:cNvSpPr/>
          <p:nvPr/>
        </p:nvSpPr>
        <p:spPr>
          <a:xfrm rot="2700000">
            <a:off x="-639060" y="-790006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3"/>
          <p:cNvSpPr/>
          <p:nvPr/>
        </p:nvSpPr>
        <p:spPr>
          <a:xfrm rot="2700000">
            <a:off x="1251988" y="435830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3"/>
          <p:cNvSpPr/>
          <p:nvPr/>
        </p:nvSpPr>
        <p:spPr>
          <a:xfrm rot="2700000">
            <a:off x="1260210" y="1091361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8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4"/>
          <p:cNvSpPr/>
          <p:nvPr/>
        </p:nvSpPr>
        <p:spPr>
          <a:xfrm rot="2700000">
            <a:off x="3432002" y="3592569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8" name="Google Shape;368;p34"/>
          <p:cNvGrpSpPr/>
          <p:nvPr/>
        </p:nvGrpSpPr>
        <p:grpSpPr>
          <a:xfrm>
            <a:off x="5660874" y="3166981"/>
            <a:ext cx="1737424" cy="1737425"/>
            <a:chOff x="5279626" y="2678000"/>
            <a:chExt cx="1737424" cy="1737425"/>
          </a:xfrm>
        </p:grpSpPr>
        <p:sp>
          <p:nvSpPr>
            <p:cNvPr id="369" name="Google Shape;369;p34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1" name="Google Shape;371;p34"/>
          <p:cNvSpPr/>
          <p:nvPr/>
        </p:nvSpPr>
        <p:spPr>
          <a:xfrm rot="2700000">
            <a:off x="3489338" y="2902055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4"/>
          <p:cNvSpPr/>
          <p:nvPr/>
        </p:nvSpPr>
        <p:spPr>
          <a:xfrm rot="2700000">
            <a:off x="1796616" y="4606823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4"/>
          <p:cNvSpPr/>
          <p:nvPr/>
        </p:nvSpPr>
        <p:spPr>
          <a:xfrm rot="2700000">
            <a:off x="-426773" y="5037369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4"/>
          <p:cNvSpPr/>
          <p:nvPr/>
        </p:nvSpPr>
        <p:spPr>
          <a:xfrm rot="2700000">
            <a:off x="7111804" y="3848297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4"/>
          <p:cNvSpPr/>
          <p:nvPr/>
        </p:nvSpPr>
        <p:spPr>
          <a:xfrm rot="2700000">
            <a:off x="307277" y="2380794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9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5"/>
          <p:cNvSpPr/>
          <p:nvPr/>
        </p:nvSpPr>
        <p:spPr>
          <a:xfrm rot="2700000">
            <a:off x="5598714" y="1958255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5"/>
          <p:cNvSpPr/>
          <p:nvPr/>
        </p:nvSpPr>
        <p:spPr>
          <a:xfrm rot="2700000">
            <a:off x="6153216" y="-193202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35"/>
          <p:cNvGrpSpPr/>
          <p:nvPr/>
        </p:nvGrpSpPr>
        <p:grpSpPr>
          <a:xfrm>
            <a:off x="4928687" y="3926086"/>
            <a:ext cx="1737424" cy="1737425"/>
            <a:chOff x="5279626" y="2678000"/>
            <a:chExt cx="1737424" cy="1737425"/>
          </a:xfrm>
        </p:grpSpPr>
        <p:sp>
          <p:nvSpPr>
            <p:cNvPr id="380" name="Google Shape;380;p35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2" name="Google Shape;382;p35"/>
          <p:cNvSpPr/>
          <p:nvPr/>
        </p:nvSpPr>
        <p:spPr>
          <a:xfrm rot="2700000">
            <a:off x="7311517" y="3661447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5"/>
          <p:cNvSpPr/>
          <p:nvPr/>
        </p:nvSpPr>
        <p:spPr>
          <a:xfrm rot="2700000">
            <a:off x="5806642" y="1048337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5"/>
          <p:cNvSpPr/>
          <p:nvPr/>
        </p:nvSpPr>
        <p:spPr>
          <a:xfrm rot="2700000">
            <a:off x="4220120" y="3227304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 rot="2700000">
            <a:off x="1187915" y="1431744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rot="2700000">
            <a:off x="2149968" y="-964787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492157" y="11089"/>
            <a:ext cx="1737424" cy="1737425"/>
            <a:chOff x="5279626" y="2678000"/>
            <a:chExt cx="1737424" cy="1737425"/>
          </a:xfrm>
        </p:grpSpPr>
        <p:sp>
          <p:nvSpPr>
            <p:cNvPr id="21" name="Google Shape;21;p3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3"/>
          <p:cNvGrpSpPr/>
          <p:nvPr/>
        </p:nvGrpSpPr>
        <p:grpSpPr>
          <a:xfrm>
            <a:off x="514351" y="3378275"/>
            <a:ext cx="1737424" cy="1737425"/>
            <a:chOff x="5279626" y="2678000"/>
            <a:chExt cx="1737424" cy="1737425"/>
          </a:xfrm>
        </p:grpSpPr>
        <p:sp>
          <p:nvSpPr>
            <p:cNvPr id="24" name="Google Shape;24;p3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/>
          <p:nvPr/>
        </p:nvSpPr>
        <p:spPr>
          <a:xfrm rot="2700000">
            <a:off x="4041016" y="238855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 rot="2700000">
            <a:off x="-1455291" y="2159303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hasCustomPrompt="1"/>
          </p:nvPr>
        </p:nvSpPr>
        <p:spPr>
          <a:xfrm>
            <a:off x="1246875" y="2046000"/>
            <a:ext cx="2162100" cy="10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/>
          </p:nvPr>
        </p:nvSpPr>
        <p:spPr>
          <a:xfrm>
            <a:off x="4958575" y="1781188"/>
            <a:ext cx="34722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4958575" y="2621620"/>
            <a:ext cx="31767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 rot="2700000">
            <a:off x="8685216" y="3985098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7562063" y="-451813"/>
            <a:ext cx="1737424" cy="1737425"/>
            <a:chOff x="5279626" y="2678000"/>
            <a:chExt cx="1737424" cy="1737425"/>
          </a:xfrm>
        </p:grpSpPr>
        <p:sp>
          <p:nvSpPr>
            <p:cNvPr id="34" name="Google Shape;34;p4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4"/>
          <p:cNvSpPr/>
          <p:nvPr/>
        </p:nvSpPr>
        <p:spPr>
          <a:xfrm rot="2700000">
            <a:off x="7941088" y="3771593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1"/>
          </p:nvPr>
        </p:nvSpPr>
        <p:spPr>
          <a:xfrm>
            <a:off x="713250" y="1216000"/>
            <a:ext cx="7717500" cy="33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3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 rot="2700000">
            <a:off x="1876663" y="-636521"/>
            <a:ext cx="1228669" cy="122866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7"/>
          <p:cNvGrpSpPr/>
          <p:nvPr/>
        </p:nvGrpSpPr>
        <p:grpSpPr>
          <a:xfrm>
            <a:off x="-844949" y="1578562"/>
            <a:ext cx="1737424" cy="1737425"/>
            <a:chOff x="5279626" y="2678000"/>
            <a:chExt cx="1737424" cy="1737425"/>
          </a:xfrm>
        </p:grpSpPr>
        <p:sp>
          <p:nvSpPr>
            <p:cNvPr id="60" name="Google Shape;60;p7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7"/>
          <p:cNvSpPr/>
          <p:nvPr/>
        </p:nvSpPr>
        <p:spPr>
          <a:xfrm rot="2700000">
            <a:off x="1506365" y="1329450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7"/>
          <p:cNvSpPr/>
          <p:nvPr/>
        </p:nvSpPr>
        <p:spPr>
          <a:xfrm rot="2700000">
            <a:off x="3419196" y="2514271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subTitle" idx="1"/>
          </p:nvPr>
        </p:nvSpPr>
        <p:spPr>
          <a:xfrm>
            <a:off x="4572000" y="1540962"/>
            <a:ext cx="3858900" cy="27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Anaheim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4572000" y="811062"/>
            <a:ext cx="3858900" cy="59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/>
          <p:nvPr/>
        </p:nvSpPr>
        <p:spPr>
          <a:xfrm rot="2700000">
            <a:off x="-341817" y="20504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/>
          <p:nvPr/>
        </p:nvSpPr>
        <p:spPr>
          <a:xfrm rot="2700000">
            <a:off x="-1718498" y="3951143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8"/>
          <p:cNvGrpSpPr/>
          <p:nvPr/>
        </p:nvGrpSpPr>
        <p:grpSpPr>
          <a:xfrm>
            <a:off x="-1017651" y="1985662"/>
            <a:ext cx="1737424" cy="1737425"/>
            <a:chOff x="5279626" y="2678000"/>
            <a:chExt cx="1737424" cy="1737425"/>
          </a:xfrm>
        </p:grpSpPr>
        <p:sp>
          <p:nvSpPr>
            <p:cNvPr id="70" name="Google Shape;70;p8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8"/>
          <p:cNvSpPr/>
          <p:nvPr/>
        </p:nvSpPr>
        <p:spPr>
          <a:xfrm rot="2700000">
            <a:off x="623853" y="2160943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ctrTitle"/>
          </p:nvPr>
        </p:nvSpPr>
        <p:spPr>
          <a:xfrm>
            <a:off x="3057775" y="1323150"/>
            <a:ext cx="5373000" cy="24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 rot="2700000">
            <a:off x="6835733" y="2514249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 rot="2700000">
            <a:off x="8317643" y="1332915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" name="Google Shape;77;p9"/>
          <p:cNvGrpSpPr/>
          <p:nvPr/>
        </p:nvGrpSpPr>
        <p:grpSpPr>
          <a:xfrm>
            <a:off x="3701166" y="3540678"/>
            <a:ext cx="1737424" cy="1737425"/>
            <a:chOff x="5279626" y="2678000"/>
            <a:chExt cx="1737424" cy="1737425"/>
          </a:xfrm>
        </p:grpSpPr>
        <p:sp>
          <p:nvSpPr>
            <p:cNvPr id="78" name="Google Shape;78;p9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9"/>
          <p:cNvSpPr/>
          <p:nvPr/>
        </p:nvSpPr>
        <p:spPr>
          <a:xfrm rot="2700000">
            <a:off x="6100826" y="2577953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 rot="-2700000" flipH="1">
            <a:off x="1706854" y="4200487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 rot="-2700000" flipH="1">
            <a:off x="-492749" y="1412276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 rot="-2700000" flipH="1">
            <a:off x="2891960" y="2598662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ubTitle" idx="1"/>
          </p:nvPr>
        </p:nvSpPr>
        <p:spPr>
          <a:xfrm>
            <a:off x="1797900" y="1475644"/>
            <a:ext cx="5548200" cy="9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713250" y="768100"/>
            <a:ext cx="7717500" cy="53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/>
          <p:nvPr/>
        </p:nvSpPr>
        <p:spPr>
          <a:xfrm rot="2700000">
            <a:off x="6162141" y="-141645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1"/>
          <p:cNvSpPr/>
          <p:nvPr/>
        </p:nvSpPr>
        <p:spPr>
          <a:xfrm rot="2700000">
            <a:off x="7329459" y="3662791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1"/>
          <p:cNvSpPr/>
          <p:nvPr/>
        </p:nvSpPr>
        <p:spPr>
          <a:xfrm rot="2700000">
            <a:off x="5636488" y="1977159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title" hasCustomPrompt="1"/>
          </p:nvPr>
        </p:nvSpPr>
        <p:spPr>
          <a:xfrm>
            <a:off x="713224" y="1724550"/>
            <a:ext cx="4239300" cy="13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8" name="Google Shape;98;p11"/>
          <p:cNvSpPr txBox="1">
            <a:spLocks noGrp="1"/>
          </p:cNvSpPr>
          <p:nvPr>
            <p:ph type="body" idx="1"/>
          </p:nvPr>
        </p:nvSpPr>
        <p:spPr>
          <a:xfrm>
            <a:off x="713213" y="3125850"/>
            <a:ext cx="42393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43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3"/>
          <p:cNvGrpSpPr/>
          <p:nvPr/>
        </p:nvGrpSpPr>
        <p:grpSpPr>
          <a:xfrm>
            <a:off x="-690049" y="4348075"/>
            <a:ext cx="1737424" cy="1737425"/>
            <a:chOff x="5279626" y="2678000"/>
            <a:chExt cx="1737424" cy="1737425"/>
          </a:xfrm>
        </p:grpSpPr>
        <p:sp>
          <p:nvSpPr>
            <p:cNvPr id="102" name="Google Shape;102;p13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13"/>
          <p:cNvSpPr/>
          <p:nvPr/>
        </p:nvSpPr>
        <p:spPr>
          <a:xfrm rot="2700000">
            <a:off x="7977890" y="-180444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"/>
          </p:nvPr>
        </p:nvSpPr>
        <p:spPr>
          <a:xfrm>
            <a:off x="1661486" y="1541050"/>
            <a:ext cx="2912700" cy="6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hasCustomPrompt="1"/>
          </p:nvPr>
        </p:nvSpPr>
        <p:spPr>
          <a:xfrm>
            <a:off x="890553" y="1835632"/>
            <a:ext cx="595800" cy="52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2"/>
          </p:nvPr>
        </p:nvSpPr>
        <p:spPr>
          <a:xfrm>
            <a:off x="1661486" y="2056097"/>
            <a:ext cx="2912700" cy="52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3"/>
          </p:nvPr>
        </p:nvSpPr>
        <p:spPr>
          <a:xfrm>
            <a:off x="5520231" y="1541050"/>
            <a:ext cx="2912700" cy="6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4" hasCustomPrompt="1"/>
          </p:nvPr>
        </p:nvSpPr>
        <p:spPr>
          <a:xfrm>
            <a:off x="4749303" y="1835632"/>
            <a:ext cx="595800" cy="52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5"/>
          </p:nvPr>
        </p:nvSpPr>
        <p:spPr>
          <a:xfrm>
            <a:off x="5520231" y="2056096"/>
            <a:ext cx="2912700" cy="52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6"/>
          </p:nvPr>
        </p:nvSpPr>
        <p:spPr>
          <a:xfrm>
            <a:off x="1661486" y="3103078"/>
            <a:ext cx="2912700" cy="6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7" hasCustomPrompt="1"/>
          </p:nvPr>
        </p:nvSpPr>
        <p:spPr>
          <a:xfrm>
            <a:off x="890553" y="3388249"/>
            <a:ext cx="595800" cy="52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8"/>
          </p:nvPr>
        </p:nvSpPr>
        <p:spPr>
          <a:xfrm>
            <a:off x="1661486" y="3618125"/>
            <a:ext cx="2912700" cy="52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9"/>
          </p:nvPr>
        </p:nvSpPr>
        <p:spPr>
          <a:xfrm>
            <a:off x="5520231" y="3103078"/>
            <a:ext cx="2912700" cy="6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Francois One"/>
              <a:buNone/>
              <a:defRPr sz="2400">
                <a:latin typeface="Francois One"/>
                <a:ea typeface="Francois One"/>
                <a:cs typeface="Francois One"/>
                <a:sym typeface="Francois One"/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13" hasCustomPrompt="1"/>
          </p:nvPr>
        </p:nvSpPr>
        <p:spPr>
          <a:xfrm>
            <a:off x="4749303" y="3388249"/>
            <a:ext cx="595800" cy="52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4"/>
          </p:nvPr>
        </p:nvSpPr>
        <p:spPr>
          <a:xfrm>
            <a:off x="5520231" y="3618124"/>
            <a:ext cx="2912700" cy="52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15"/>
          </p:nvPr>
        </p:nvSpPr>
        <p:spPr>
          <a:xfrm>
            <a:off x="713250" y="539500"/>
            <a:ext cx="7717500" cy="53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Josefin Slab"/>
              <a:buNone/>
              <a:defRPr sz="36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Josefin Slab"/>
              <a:buNone/>
              <a:defRPr sz="36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Josefin Slab"/>
              <a:buNone/>
              <a:defRPr sz="36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Josefin Slab"/>
              <a:buNone/>
              <a:defRPr sz="36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Josefin Slab"/>
              <a:buNone/>
              <a:defRPr sz="36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Josefin Slab"/>
              <a:buNone/>
              <a:defRPr sz="36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Josefin Slab"/>
              <a:buNone/>
              <a:defRPr sz="36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Josefin Slab"/>
              <a:buNone/>
              <a:defRPr sz="36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0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4"/>
          <p:cNvSpPr/>
          <p:nvPr/>
        </p:nvSpPr>
        <p:spPr>
          <a:xfrm rot="-2700000" flipH="1">
            <a:off x="5621812" y="1073969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4"/>
          <p:cNvSpPr/>
          <p:nvPr/>
        </p:nvSpPr>
        <p:spPr>
          <a:xfrm rot="-2700000" flipH="1">
            <a:off x="4659759" y="-1322562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4"/>
          <p:cNvGrpSpPr/>
          <p:nvPr/>
        </p:nvGrpSpPr>
        <p:grpSpPr>
          <a:xfrm flipH="1">
            <a:off x="6860141" y="-346686"/>
            <a:ext cx="1737424" cy="1737425"/>
            <a:chOff x="5279626" y="2678000"/>
            <a:chExt cx="1737424" cy="1737425"/>
          </a:xfrm>
        </p:grpSpPr>
        <p:sp>
          <p:nvSpPr>
            <p:cNvPr id="122" name="Google Shape;122;p14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124;p14"/>
          <p:cNvGrpSpPr/>
          <p:nvPr/>
        </p:nvGrpSpPr>
        <p:grpSpPr>
          <a:xfrm flipH="1">
            <a:off x="6837947" y="3020500"/>
            <a:ext cx="1737424" cy="1737425"/>
            <a:chOff x="5279626" y="2678000"/>
            <a:chExt cx="1737424" cy="1737425"/>
          </a:xfrm>
        </p:grpSpPr>
        <p:sp>
          <p:nvSpPr>
            <p:cNvPr id="125" name="Google Shape;125;p14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" name="Google Shape;127;p14"/>
          <p:cNvSpPr/>
          <p:nvPr/>
        </p:nvSpPr>
        <p:spPr>
          <a:xfrm rot="-2700000" flipH="1">
            <a:off x="4911669" y="-118920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4"/>
          <p:cNvSpPr/>
          <p:nvPr/>
        </p:nvSpPr>
        <p:spPr>
          <a:xfrm rot="-2700000" flipH="1">
            <a:off x="8265018" y="1801528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 hasCustomPrompt="1"/>
          </p:nvPr>
        </p:nvSpPr>
        <p:spPr>
          <a:xfrm>
            <a:off x="5680747" y="1688225"/>
            <a:ext cx="2162100" cy="10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14"/>
          <p:cNvSpPr txBox="1">
            <a:spLocks noGrp="1"/>
          </p:cNvSpPr>
          <p:nvPr>
            <p:ph type="title" idx="2"/>
          </p:nvPr>
        </p:nvSpPr>
        <p:spPr>
          <a:xfrm>
            <a:off x="881875" y="1781175"/>
            <a:ext cx="34722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"/>
          </p:nvPr>
        </p:nvSpPr>
        <p:spPr>
          <a:xfrm>
            <a:off x="881875" y="2621608"/>
            <a:ext cx="31767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2" name="Google Shape;132;p14"/>
          <p:cNvSpPr/>
          <p:nvPr/>
        </p:nvSpPr>
        <p:spPr>
          <a:xfrm rot="-2700000" flipH="1">
            <a:off x="4397868" y="3203978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7" y="715596"/>
            <a:ext cx="77175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923500"/>
            <a:ext cx="7717500" cy="30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7" r:id="rId7"/>
    <p:sldLayoutId id="2147483659" r:id="rId8"/>
    <p:sldLayoutId id="2147483660" r:id="rId9"/>
    <p:sldLayoutId id="2147483661" r:id="rId10"/>
    <p:sldLayoutId id="2147483662" r:id="rId11"/>
    <p:sldLayoutId id="2147483664" r:id="rId12"/>
    <p:sldLayoutId id="2147483668" r:id="rId13"/>
    <p:sldLayoutId id="2147483672" r:id="rId14"/>
    <p:sldLayoutId id="2147483677" r:id="rId15"/>
    <p:sldLayoutId id="2147483679" r:id="rId16"/>
    <p:sldLayoutId id="2147483680" r:id="rId17"/>
    <p:sldLayoutId id="2147483681" r:id="rId18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4.png"/><Relationship Id="rId4" Type="http://schemas.openxmlformats.org/officeDocument/2006/relationships/image" Target="../media/image4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8"/>
          <p:cNvSpPr txBox="1">
            <a:spLocks noGrp="1"/>
          </p:cNvSpPr>
          <p:nvPr>
            <p:ph type="ctrTitle" idx="4294967295"/>
          </p:nvPr>
        </p:nvSpPr>
        <p:spPr>
          <a:xfrm>
            <a:off x="6522333" y="2240421"/>
            <a:ext cx="1754187" cy="6699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Soutenance de stage M1</a:t>
            </a:r>
            <a:endParaRPr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5" name="Google Shape;395;p38"/>
          <p:cNvSpPr/>
          <p:nvPr/>
        </p:nvSpPr>
        <p:spPr>
          <a:xfrm rot="5400000">
            <a:off x="7159210" y="1655625"/>
            <a:ext cx="45719" cy="83813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93;p38">
            <a:extLst>
              <a:ext uri="{FF2B5EF4-FFF2-40B4-BE49-F238E27FC236}">
                <a16:creationId xmlns:a16="http://schemas.microsoft.com/office/drawing/2014/main" id="{6B6EFA7C-0B4E-2CCC-04FF-41ACA789C3BC}"/>
              </a:ext>
            </a:extLst>
          </p:cNvPr>
          <p:cNvSpPr txBox="1">
            <a:spLocks/>
          </p:cNvSpPr>
          <p:nvPr/>
        </p:nvSpPr>
        <p:spPr>
          <a:xfrm>
            <a:off x="1875144" y="470666"/>
            <a:ext cx="5697926" cy="1099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DM Serif Display"/>
              <a:buNone/>
              <a:defRPr sz="6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>
              <a:spcAft>
                <a:spcPts val="1000"/>
              </a:spcAft>
            </a:pPr>
            <a:r>
              <a:rPr lang="fr-F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Machine Learning pour la détermination d’espèces à partir de spectre MALDI-FT issus de prélèvement archéologiques</a:t>
            </a:r>
          </a:p>
        </p:txBody>
      </p:sp>
      <p:sp>
        <p:nvSpPr>
          <p:cNvPr id="10" name="Google Shape;395;p38">
            <a:extLst>
              <a:ext uri="{FF2B5EF4-FFF2-40B4-BE49-F238E27FC236}">
                <a16:creationId xmlns:a16="http://schemas.microsoft.com/office/drawing/2014/main" id="{88E0B7EB-A212-05D0-4CA0-6B29DFBFAFEB}"/>
              </a:ext>
            </a:extLst>
          </p:cNvPr>
          <p:cNvSpPr/>
          <p:nvPr/>
        </p:nvSpPr>
        <p:spPr>
          <a:xfrm rot="5400000">
            <a:off x="4336554" y="-833112"/>
            <a:ext cx="45719" cy="480718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4" name="Picture 2" descr="Partenaires institutionnels – Projet DANUBIUS">
            <a:extLst>
              <a:ext uri="{FF2B5EF4-FFF2-40B4-BE49-F238E27FC236}">
                <a16:creationId xmlns:a16="http://schemas.microsoft.com/office/drawing/2014/main" id="{70F53895-1F84-B7A1-8087-6C9620C9BA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579" y="3119945"/>
            <a:ext cx="1995102" cy="8448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4A79048-5D6E-E161-F0F9-4BE1622B2B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3779" y="4245966"/>
            <a:ext cx="1928253" cy="658222"/>
          </a:xfrm>
          <a:prstGeom prst="rect">
            <a:avLst/>
          </a:prstGeom>
        </p:spPr>
      </p:pic>
      <p:sp>
        <p:nvSpPr>
          <p:cNvPr id="14" name="Google Shape;393;p38">
            <a:extLst>
              <a:ext uri="{FF2B5EF4-FFF2-40B4-BE49-F238E27FC236}">
                <a16:creationId xmlns:a16="http://schemas.microsoft.com/office/drawing/2014/main" id="{2A7D63CF-12E4-22AF-7A2A-3AA13E8B4AF7}"/>
              </a:ext>
            </a:extLst>
          </p:cNvPr>
          <p:cNvSpPr txBox="1">
            <a:spLocks/>
          </p:cNvSpPr>
          <p:nvPr/>
        </p:nvSpPr>
        <p:spPr>
          <a:xfrm>
            <a:off x="12944" y="120659"/>
            <a:ext cx="1754187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>
              <a:spcAft>
                <a:spcPts val="1000"/>
              </a:spcAft>
            </a:pPr>
            <a:r>
              <a:rPr lang="fr-F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Laurent Emmanuel</a:t>
            </a:r>
          </a:p>
        </p:txBody>
      </p:sp>
      <p:sp>
        <p:nvSpPr>
          <p:cNvPr id="15" name="Google Shape;395;p38">
            <a:extLst>
              <a:ext uri="{FF2B5EF4-FFF2-40B4-BE49-F238E27FC236}">
                <a16:creationId xmlns:a16="http://schemas.microsoft.com/office/drawing/2014/main" id="{29E99189-A5A1-F2B8-8C20-67732C721761}"/>
              </a:ext>
            </a:extLst>
          </p:cNvPr>
          <p:cNvSpPr/>
          <p:nvPr/>
        </p:nvSpPr>
        <p:spPr>
          <a:xfrm rot="5400000">
            <a:off x="514355" y="371736"/>
            <a:ext cx="51336" cy="83813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395;p38">
            <a:extLst>
              <a:ext uri="{FF2B5EF4-FFF2-40B4-BE49-F238E27FC236}">
                <a16:creationId xmlns:a16="http://schemas.microsoft.com/office/drawing/2014/main" id="{4531000B-338F-514D-9087-D67F2C604385}"/>
              </a:ext>
            </a:extLst>
          </p:cNvPr>
          <p:cNvSpPr/>
          <p:nvPr/>
        </p:nvSpPr>
        <p:spPr>
          <a:xfrm rot="18840162">
            <a:off x="8895754" y="3446449"/>
            <a:ext cx="97904" cy="80725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AB51887-FF9C-D6DB-4761-C552131C5E92}"/>
              </a:ext>
            </a:extLst>
          </p:cNvPr>
          <p:cNvSpPr txBox="1"/>
          <p:nvPr/>
        </p:nvSpPr>
        <p:spPr>
          <a:xfrm>
            <a:off x="8357467" y="4575779"/>
            <a:ext cx="3048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2"/>
          <p:cNvSpPr txBox="1">
            <a:spLocks noGrp="1"/>
          </p:cNvSpPr>
          <p:nvPr>
            <p:ph type="title"/>
          </p:nvPr>
        </p:nvSpPr>
        <p:spPr>
          <a:xfrm>
            <a:off x="3361955" y="-71379"/>
            <a:ext cx="3833507" cy="105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3600" dirty="0"/>
            </a:br>
            <a:r>
              <a:rPr lang="en" sz="3600" dirty="0"/>
              <a:t>Les données</a:t>
            </a:r>
            <a:endParaRPr sz="3600" dirty="0"/>
          </a:p>
        </p:txBody>
      </p:sp>
      <p:sp>
        <p:nvSpPr>
          <p:cNvPr id="528" name="Google Shape;528;p52"/>
          <p:cNvSpPr/>
          <p:nvPr/>
        </p:nvSpPr>
        <p:spPr>
          <a:xfrm rot="5400000">
            <a:off x="5003753" y="-22337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 1" descr="Une image contenant table&#10;&#10;Description générée automatiquement">
            <a:extLst>
              <a:ext uri="{FF2B5EF4-FFF2-40B4-BE49-F238E27FC236}">
                <a16:creationId xmlns:a16="http://schemas.microsoft.com/office/drawing/2014/main" id="{8216134F-5D4E-9AE7-0BBB-018D48F4B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514" y="3060580"/>
            <a:ext cx="2773117" cy="1683116"/>
          </a:xfrm>
          <a:prstGeom prst="rect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Sous-titre 5">
            <a:extLst>
              <a:ext uri="{FF2B5EF4-FFF2-40B4-BE49-F238E27FC236}">
                <a16:creationId xmlns:a16="http://schemas.microsoft.com/office/drawing/2014/main" id="{A1F76A55-B31C-7974-8D89-0529EB4FCA44}"/>
              </a:ext>
            </a:extLst>
          </p:cNvPr>
          <p:cNvSpPr txBox="1">
            <a:spLocks/>
          </p:cNvSpPr>
          <p:nvPr/>
        </p:nvSpPr>
        <p:spPr>
          <a:xfrm>
            <a:off x="3148431" y="1241362"/>
            <a:ext cx="3088245" cy="536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fr-FR" sz="1600" dirty="0"/>
              <a:t>Un fichier par échantillon</a:t>
            </a:r>
          </a:p>
        </p:txBody>
      </p:sp>
      <p:sp>
        <p:nvSpPr>
          <p:cNvPr id="9" name="Sous-titre 5">
            <a:extLst>
              <a:ext uri="{FF2B5EF4-FFF2-40B4-BE49-F238E27FC236}">
                <a16:creationId xmlns:a16="http://schemas.microsoft.com/office/drawing/2014/main" id="{1EEAC611-6F6F-92D9-B63A-09707B83FB1C}"/>
              </a:ext>
            </a:extLst>
          </p:cNvPr>
          <p:cNvSpPr txBox="1">
            <a:spLocks/>
          </p:cNvSpPr>
          <p:nvPr/>
        </p:nvSpPr>
        <p:spPr>
          <a:xfrm>
            <a:off x="3153863" y="1725028"/>
            <a:ext cx="3088245" cy="536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fr-FR" sz="1600" dirty="0"/>
              <a:t>2 colonnes :</a:t>
            </a:r>
          </a:p>
        </p:txBody>
      </p:sp>
      <p:sp>
        <p:nvSpPr>
          <p:cNvPr id="10" name="Sous-titre 5">
            <a:extLst>
              <a:ext uri="{FF2B5EF4-FFF2-40B4-BE49-F238E27FC236}">
                <a16:creationId xmlns:a16="http://schemas.microsoft.com/office/drawing/2014/main" id="{CCF17D8D-D461-FA15-BA28-7FA4F0A4227F}"/>
              </a:ext>
            </a:extLst>
          </p:cNvPr>
          <p:cNvSpPr txBox="1">
            <a:spLocks/>
          </p:cNvSpPr>
          <p:nvPr/>
        </p:nvSpPr>
        <p:spPr>
          <a:xfrm>
            <a:off x="3467843" y="2163342"/>
            <a:ext cx="2961835" cy="619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fr-FR" sz="1600" dirty="0"/>
              <a:t>m/Z   (correspond à un pic)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600" dirty="0"/>
              <a:t>I (décris l’intensité des pics)</a:t>
            </a:r>
          </a:p>
        </p:txBody>
      </p:sp>
      <p:pic>
        <p:nvPicPr>
          <p:cNvPr id="13" name="Picture 2" descr="L'Aurochs, l'ancêtre sauvage de toutes les races de vaches – Journal Paysan  Breton">
            <a:extLst>
              <a:ext uri="{FF2B5EF4-FFF2-40B4-BE49-F238E27FC236}">
                <a16:creationId xmlns:a16="http://schemas.microsoft.com/office/drawing/2014/main" id="{808FF757-0094-4120-F4D6-455A5BE873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29" r="8413"/>
          <a:stretch/>
        </p:blipFill>
        <p:spPr bwMode="auto">
          <a:xfrm>
            <a:off x="907927" y="2081437"/>
            <a:ext cx="2773117" cy="2773117"/>
          </a:xfrm>
          <a:prstGeom prst="diamon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97FF3B3E-53EB-503D-7FEC-DE5D9EF47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590" y="421676"/>
            <a:ext cx="1485412" cy="148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E4EFAFE5-DA19-89F5-128C-71749CEBBD98}"/>
              </a:ext>
            </a:extLst>
          </p:cNvPr>
          <p:cNvSpPr txBox="1"/>
          <p:nvPr/>
        </p:nvSpPr>
        <p:spPr>
          <a:xfrm>
            <a:off x="8525106" y="4700665"/>
            <a:ext cx="382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10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2"/>
          <p:cNvSpPr txBox="1">
            <a:spLocks noGrp="1"/>
          </p:cNvSpPr>
          <p:nvPr>
            <p:ph type="title"/>
          </p:nvPr>
        </p:nvSpPr>
        <p:spPr>
          <a:xfrm>
            <a:off x="1029850" y="-394410"/>
            <a:ext cx="4239300" cy="13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dirty="0"/>
              <a:t>Metaboanalyst</a:t>
            </a:r>
            <a:endParaRPr sz="4800" dirty="0"/>
          </a:p>
        </p:txBody>
      </p:sp>
      <p:sp>
        <p:nvSpPr>
          <p:cNvPr id="528" name="Google Shape;528;p52"/>
          <p:cNvSpPr/>
          <p:nvPr/>
        </p:nvSpPr>
        <p:spPr>
          <a:xfrm rot="5400000">
            <a:off x="2230812" y="-59610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Sous-titre 5">
            <a:extLst>
              <a:ext uri="{FF2B5EF4-FFF2-40B4-BE49-F238E27FC236}">
                <a16:creationId xmlns:a16="http://schemas.microsoft.com/office/drawing/2014/main" id="{0D491C75-C72A-2593-4167-211D2B8010E3}"/>
              </a:ext>
            </a:extLst>
          </p:cNvPr>
          <p:cNvSpPr txBox="1">
            <a:spLocks/>
          </p:cNvSpPr>
          <p:nvPr/>
        </p:nvSpPr>
        <p:spPr>
          <a:xfrm>
            <a:off x="191574" y="1330064"/>
            <a:ext cx="4993838" cy="619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fr-FR" sz="1600" dirty="0"/>
              <a:t>un outil spécialisé dans l’analyse spectrométrique conçu sur une base R.</a:t>
            </a:r>
          </a:p>
        </p:txBody>
      </p:sp>
      <p:pic>
        <p:nvPicPr>
          <p:cNvPr id="8194" name="Picture 2" descr="MetaboAnalyst">
            <a:extLst>
              <a:ext uri="{FF2B5EF4-FFF2-40B4-BE49-F238E27FC236}">
                <a16:creationId xmlns:a16="http://schemas.microsoft.com/office/drawing/2014/main" id="{36752C8E-6B3B-A470-2ECF-8ED026A85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952" y="2283540"/>
            <a:ext cx="1610810" cy="1650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ous-titre 5">
            <a:extLst>
              <a:ext uri="{FF2B5EF4-FFF2-40B4-BE49-F238E27FC236}">
                <a16:creationId xmlns:a16="http://schemas.microsoft.com/office/drawing/2014/main" id="{9EAAB5B3-9E1F-E568-E0DD-2308BE3E9FCB}"/>
              </a:ext>
            </a:extLst>
          </p:cNvPr>
          <p:cNvSpPr txBox="1">
            <a:spLocks/>
          </p:cNvSpPr>
          <p:nvPr/>
        </p:nvSpPr>
        <p:spPr>
          <a:xfrm>
            <a:off x="191574" y="2255790"/>
            <a:ext cx="5240118" cy="696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fr-FR" sz="1600" dirty="0"/>
              <a:t>Un module </a:t>
            </a:r>
            <a:r>
              <a:rPr lang="fr-FR" sz="1600" dirty="0" err="1"/>
              <a:t>Statistical</a:t>
            </a:r>
            <a:r>
              <a:rPr lang="fr-FR" sz="1600" dirty="0"/>
              <a:t> </a:t>
            </a:r>
            <a:r>
              <a:rPr lang="fr-FR" sz="1600" dirty="0" err="1"/>
              <a:t>Analysis</a:t>
            </a:r>
            <a:r>
              <a:rPr lang="fr-FR" sz="1600" dirty="0"/>
              <a:t>, permettant  de réaliser facilement plusieurs types d’analyses et notamment l’analyse de cluster avec des dendrogrammes.   </a:t>
            </a:r>
          </a:p>
        </p:txBody>
      </p:sp>
      <p:sp>
        <p:nvSpPr>
          <p:cNvPr id="11" name="Titre 6">
            <a:extLst>
              <a:ext uri="{FF2B5EF4-FFF2-40B4-BE49-F238E27FC236}">
                <a16:creationId xmlns:a16="http://schemas.microsoft.com/office/drawing/2014/main" id="{D88A1152-1720-1E29-954B-71ACD1C923D6}"/>
              </a:ext>
            </a:extLst>
          </p:cNvPr>
          <p:cNvSpPr txBox="1">
            <a:spLocks/>
          </p:cNvSpPr>
          <p:nvPr/>
        </p:nvSpPr>
        <p:spPr>
          <a:xfrm>
            <a:off x="160313" y="3258436"/>
            <a:ext cx="3274782" cy="50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fr-FR" sz="2400" dirty="0">
                <a:solidFill>
                  <a:srgbClr val="70B1DA"/>
                </a:solidFill>
              </a:rPr>
              <a:t>Des inconvénients </a:t>
            </a:r>
            <a:endParaRPr lang="en-US" sz="2400" dirty="0">
              <a:solidFill>
                <a:srgbClr val="70B1DA"/>
              </a:solidFill>
            </a:endParaRPr>
          </a:p>
        </p:txBody>
      </p:sp>
      <p:sp>
        <p:nvSpPr>
          <p:cNvPr id="14" name="Sous-titre 5">
            <a:extLst>
              <a:ext uri="{FF2B5EF4-FFF2-40B4-BE49-F238E27FC236}">
                <a16:creationId xmlns:a16="http://schemas.microsoft.com/office/drawing/2014/main" id="{A5A48E38-0115-7977-E9DE-90825578F05D}"/>
              </a:ext>
            </a:extLst>
          </p:cNvPr>
          <p:cNvSpPr txBox="1">
            <a:spLocks/>
          </p:cNvSpPr>
          <p:nvPr/>
        </p:nvSpPr>
        <p:spPr>
          <a:xfrm>
            <a:off x="191574" y="4070153"/>
            <a:ext cx="5240118" cy="302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fr-FR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Applique certains pré-traitements de manière opaque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5" name="Google Shape;528;p52">
            <a:extLst>
              <a:ext uri="{FF2B5EF4-FFF2-40B4-BE49-F238E27FC236}">
                <a16:creationId xmlns:a16="http://schemas.microsoft.com/office/drawing/2014/main" id="{70EA0C0C-08C0-7217-9974-7F00460E4EC5}"/>
              </a:ext>
            </a:extLst>
          </p:cNvPr>
          <p:cNvSpPr/>
          <p:nvPr/>
        </p:nvSpPr>
        <p:spPr>
          <a:xfrm rot="5400000">
            <a:off x="2055714" y="2752186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395;p38">
            <a:extLst>
              <a:ext uri="{FF2B5EF4-FFF2-40B4-BE49-F238E27FC236}">
                <a16:creationId xmlns:a16="http://schemas.microsoft.com/office/drawing/2014/main" id="{D68FD254-32A3-23F9-20D4-661E9AF758C7}"/>
              </a:ext>
            </a:extLst>
          </p:cNvPr>
          <p:cNvSpPr/>
          <p:nvPr/>
        </p:nvSpPr>
        <p:spPr>
          <a:xfrm rot="8176338">
            <a:off x="8512299" y="2462078"/>
            <a:ext cx="163240" cy="119761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017F92B-8426-3E14-6DC3-EC959A522266}"/>
              </a:ext>
            </a:extLst>
          </p:cNvPr>
          <p:cNvSpPr txBox="1"/>
          <p:nvPr/>
        </p:nvSpPr>
        <p:spPr>
          <a:xfrm>
            <a:off x="8509866" y="4651979"/>
            <a:ext cx="4283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704517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4D4BD3-3467-D072-08C3-F71964E275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1251" y="222354"/>
            <a:ext cx="5441648" cy="782968"/>
          </a:xfrm>
        </p:spPr>
        <p:txBody>
          <a:bodyPr/>
          <a:lstStyle/>
          <a:p>
            <a:pPr algn="l"/>
            <a:r>
              <a:rPr lang="en-US" sz="3600" dirty="0"/>
              <a:t>Apprentissage non supervisé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41C98568-8B90-8EB1-184E-8B360CDE8160}"/>
              </a:ext>
            </a:extLst>
          </p:cNvPr>
          <p:cNvSpPr txBox="1">
            <a:spLocks/>
          </p:cNvSpPr>
          <p:nvPr/>
        </p:nvSpPr>
        <p:spPr>
          <a:xfrm>
            <a:off x="2581251" y="1329374"/>
            <a:ext cx="5518809" cy="519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fr-FR" sz="1600" dirty="0">
                <a:latin typeface="Actor"/>
              </a:rPr>
              <a:t>Consiste à entraîner des modèles, sans réaliser d'étiquetage des données au préalable. l’ordinateur ne connaît pas les réponses qu’on attend de lui à l’avance. </a:t>
            </a:r>
          </a:p>
        </p:txBody>
      </p:sp>
      <p:sp>
        <p:nvSpPr>
          <p:cNvPr id="6" name="Google Shape;528;p52">
            <a:extLst>
              <a:ext uri="{FF2B5EF4-FFF2-40B4-BE49-F238E27FC236}">
                <a16:creationId xmlns:a16="http://schemas.microsoft.com/office/drawing/2014/main" id="{08DA35B6-94AC-B061-F14F-B54517D88211}"/>
              </a:ext>
            </a:extLst>
          </p:cNvPr>
          <p:cNvSpPr/>
          <p:nvPr/>
        </p:nvSpPr>
        <p:spPr>
          <a:xfrm rot="5400000">
            <a:off x="3660847" y="148602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512586B1-52A0-E763-D6EA-6A7C773EC99C}"/>
              </a:ext>
            </a:extLst>
          </p:cNvPr>
          <p:cNvSpPr txBox="1">
            <a:spLocks/>
          </p:cNvSpPr>
          <p:nvPr/>
        </p:nvSpPr>
        <p:spPr>
          <a:xfrm>
            <a:off x="1406768" y="2017755"/>
            <a:ext cx="2355581" cy="78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r"/>
            <a:r>
              <a:rPr lang="en-US" sz="3600" dirty="0">
                <a:solidFill>
                  <a:schemeClr val="tx2"/>
                </a:solidFill>
              </a:rPr>
              <a:t>Clustering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E001C16-37FD-84CE-C39A-2AD6297FF8E0}"/>
              </a:ext>
            </a:extLst>
          </p:cNvPr>
          <p:cNvSpPr txBox="1">
            <a:spLocks/>
          </p:cNvSpPr>
          <p:nvPr/>
        </p:nvSpPr>
        <p:spPr>
          <a:xfrm>
            <a:off x="1049341" y="2917166"/>
            <a:ext cx="3897797" cy="519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fr-FR" sz="1600" dirty="0">
                <a:solidFill>
                  <a:schemeClr val="tx2"/>
                </a:solidFill>
                <a:latin typeface="Actor"/>
              </a:rPr>
              <a:t>Séparer des données en groupes homogènes ayant des caractéristiques communes. </a:t>
            </a:r>
          </a:p>
        </p:txBody>
      </p:sp>
      <p:sp>
        <p:nvSpPr>
          <p:cNvPr id="9" name="Google Shape;528;p52">
            <a:extLst>
              <a:ext uri="{FF2B5EF4-FFF2-40B4-BE49-F238E27FC236}">
                <a16:creationId xmlns:a16="http://schemas.microsoft.com/office/drawing/2014/main" id="{DB23729E-A565-E56E-5B8C-76F19B663124}"/>
              </a:ext>
            </a:extLst>
          </p:cNvPr>
          <p:cNvSpPr/>
          <p:nvPr/>
        </p:nvSpPr>
        <p:spPr>
          <a:xfrm rot="5400000" flipH="1">
            <a:off x="2327291" y="1980563"/>
            <a:ext cx="45719" cy="1472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B6A9CC63-49EA-E308-5560-91ECADA4D9F1}"/>
              </a:ext>
            </a:extLst>
          </p:cNvPr>
          <p:cNvSpPr txBox="1">
            <a:spLocks/>
          </p:cNvSpPr>
          <p:nvPr/>
        </p:nvSpPr>
        <p:spPr>
          <a:xfrm>
            <a:off x="4974708" y="3331601"/>
            <a:ext cx="3540370" cy="78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r"/>
            <a:r>
              <a:rPr lang="en-US" sz="3600" dirty="0" err="1"/>
              <a:t>Dendrogramme</a:t>
            </a:r>
            <a:endParaRPr lang="en-US" sz="3600" dirty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4E31F2C-3C6F-A10F-BC1B-509C9AA3FB66}"/>
              </a:ext>
            </a:extLst>
          </p:cNvPr>
          <p:cNvSpPr txBox="1">
            <a:spLocks/>
          </p:cNvSpPr>
          <p:nvPr/>
        </p:nvSpPr>
        <p:spPr>
          <a:xfrm>
            <a:off x="4368800" y="4294915"/>
            <a:ext cx="4626708" cy="519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fr-FR" sz="1600" dirty="0">
                <a:latin typeface="Actor"/>
              </a:rPr>
              <a:t>Diagramme en arborescence que l'on utilise pour présenter le clustering hiérarchique. </a:t>
            </a:r>
          </a:p>
          <a:p>
            <a:pPr algn="l"/>
            <a:r>
              <a:rPr lang="fr-FR" sz="1600" dirty="0">
                <a:latin typeface="Actor"/>
              </a:rPr>
              <a:t>Chaque nœud de l'arbre représente un cluster.</a:t>
            </a:r>
          </a:p>
        </p:txBody>
      </p:sp>
      <p:sp>
        <p:nvSpPr>
          <p:cNvPr id="12" name="Google Shape;528;p52">
            <a:extLst>
              <a:ext uri="{FF2B5EF4-FFF2-40B4-BE49-F238E27FC236}">
                <a16:creationId xmlns:a16="http://schemas.microsoft.com/office/drawing/2014/main" id="{D78D7FA8-BB4E-8DBB-A62C-B61DEA2C8812}"/>
              </a:ext>
            </a:extLst>
          </p:cNvPr>
          <p:cNvSpPr/>
          <p:nvPr/>
        </p:nvSpPr>
        <p:spPr>
          <a:xfrm rot="5400000" flipH="1">
            <a:off x="7657118" y="3355369"/>
            <a:ext cx="45719" cy="147268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345A169-77FF-0709-6CED-1A797181D8E8}"/>
              </a:ext>
            </a:extLst>
          </p:cNvPr>
          <p:cNvSpPr txBox="1"/>
          <p:nvPr/>
        </p:nvSpPr>
        <p:spPr>
          <a:xfrm>
            <a:off x="8515078" y="4662024"/>
            <a:ext cx="423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792190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83C96D4-F9A1-9513-FE56-8B48B0F6AF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000249" y="-2000250"/>
            <a:ext cx="5143501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62A906-6BA5-0DBC-B86D-294ED9EE4D13}"/>
              </a:ext>
            </a:extLst>
          </p:cNvPr>
          <p:cNvSpPr/>
          <p:nvPr/>
        </p:nvSpPr>
        <p:spPr>
          <a:xfrm>
            <a:off x="236220" y="1889760"/>
            <a:ext cx="1082040" cy="30937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BDA448-2B06-9CCF-FCC0-E18D5DBED856}"/>
              </a:ext>
            </a:extLst>
          </p:cNvPr>
          <p:cNvSpPr/>
          <p:nvPr/>
        </p:nvSpPr>
        <p:spPr>
          <a:xfrm>
            <a:off x="1325880" y="1889760"/>
            <a:ext cx="7048500" cy="30937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9D7602-0E0E-D582-6EFA-AFDAA504C0D8}"/>
              </a:ext>
            </a:extLst>
          </p:cNvPr>
          <p:cNvSpPr/>
          <p:nvPr/>
        </p:nvSpPr>
        <p:spPr>
          <a:xfrm>
            <a:off x="8374380" y="1889760"/>
            <a:ext cx="251460" cy="30937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AFB2DA-BE9D-2C2D-F764-60917E799958}"/>
              </a:ext>
            </a:extLst>
          </p:cNvPr>
          <p:cNvSpPr/>
          <p:nvPr/>
        </p:nvSpPr>
        <p:spPr>
          <a:xfrm>
            <a:off x="8633460" y="1889760"/>
            <a:ext cx="251460" cy="30937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17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>
            <a:extLst>
              <a:ext uri="{FF2B5EF4-FFF2-40B4-BE49-F238E27FC236}">
                <a16:creationId xmlns:a16="http://schemas.microsoft.com/office/drawing/2014/main" id="{E8CCAA94-DF7C-A607-3199-D4904DA8C52F}"/>
              </a:ext>
            </a:extLst>
          </p:cNvPr>
          <p:cNvGrpSpPr/>
          <p:nvPr/>
        </p:nvGrpSpPr>
        <p:grpSpPr>
          <a:xfrm>
            <a:off x="0" y="-4425554"/>
            <a:ext cx="17011650" cy="9569054"/>
            <a:chOff x="25400" y="-4425554"/>
            <a:chExt cx="17011650" cy="9569054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B83C96D4-F9A1-9513-FE56-8B48B0F6A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3746698" y="-8146852"/>
              <a:ext cx="9569054" cy="17011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EC5BF95-C815-BF7F-9C41-0EB256A83C23}"/>
                </a:ext>
              </a:extLst>
            </p:cNvPr>
            <p:cNvSpPr/>
            <p:nvPr/>
          </p:nvSpPr>
          <p:spPr>
            <a:xfrm>
              <a:off x="12605066" y="3486149"/>
              <a:ext cx="266385" cy="127000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00FAAEB-4A67-BE17-CB5B-8008E7DE8E6C}"/>
                </a:ext>
              </a:extLst>
            </p:cNvPr>
            <p:cNvSpPr/>
            <p:nvPr/>
          </p:nvSpPr>
          <p:spPr>
            <a:xfrm>
              <a:off x="14198917" y="3486148"/>
              <a:ext cx="266384" cy="127000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C44E07-515F-BD9E-0233-76410835966F}"/>
                </a:ext>
              </a:extLst>
            </p:cNvPr>
            <p:cNvSpPr/>
            <p:nvPr/>
          </p:nvSpPr>
          <p:spPr>
            <a:xfrm>
              <a:off x="10068242" y="3486149"/>
              <a:ext cx="517208" cy="81915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27047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08642E-6 L -0.83143 0.0009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580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AC50A79-CE40-A429-2D5E-710973EA0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4564" y="1458031"/>
            <a:ext cx="5674996" cy="1864290"/>
          </a:xfrm>
        </p:spPr>
        <p:txBody>
          <a:bodyPr/>
          <a:lstStyle/>
          <a:p>
            <a:r>
              <a:rPr lang="fr-FR" dirty="0"/>
              <a:t>N’est-il pas nécessaire de prélever des échantillons uniquement sur les mêmes types d’os ?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7E15AFF-4856-0EC7-8F5A-E334835913FA}"/>
              </a:ext>
            </a:extLst>
          </p:cNvPr>
          <p:cNvSpPr txBox="1"/>
          <p:nvPr/>
        </p:nvSpPr>
        <p:spPr>
          <a:xfrm>
            <a:off x="8555586" y="4667219"/>
            <a:ext cx="390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15</a:t>
            </a:r>
          </a:p>
        </p:txBody>
      </p:sp>
      <p:pic>
        <p:nvPicPr>
          <p:cNvPr id="21506" name="Picture 2" descr="Dessin d'un os PNG transparents - StickPNG">
            <a:extLst>
              <a:ext uri="{FF2B5EF4-FFF2-40B4-BE49-F238E27FC236}">
                <a16:creationId xmlns:a16="http://schemas.microsoft.com/office/drawing/2014/main" id="{0C146BFF-0F56-54CE-C2D0-CBE3488E8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390013">
            <a:off x="-242887" y="3158793"/>
            <a:ext cx="2018347" cy="985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448;p43">
            <a:extLst>
              <a:ext uri="{FF2B5EF4-FFF2-40B4-BE49-F238E27FC236}">
                <a16:creationId xmlns:a16="http://schemas.microsoft.com/office/drawing/2014/main" id="{48615B4C-0E90-9A87-40E0-5DB9FAC54CCE}"/>
              </a:ext>
            </a:extLst>
          </p:cNvPr>
          <p:cNvSpPr/>
          <p:nvPr/>
        </p:nvSpPr>
        <p:spPr>
          <a:xfrm rot="5400000">
            <a:off x="3488813" y="2147693"/>
            <a:ext cx="45719" cy="23035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7426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43B7344A-67CF-7499-785B-93ED48A94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164E6895-7139-E278-97C9-4158E0D5CB9B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39664" y="1214657"/>
            <a:ext cx="4454625" cy="740700"/>
          </a:xfrm>
        </p:spPr>
        <p:txBody>
          <a:bodyPr/>
          <a:lstStyle/>
          <a:p>
            <a:r>
              <a:rPr lang="fr-FR" sz="3600" dirty="0"/>
              <a:t>Détermination automatique des espèces à partir d’un prélèvement osseux </a:t>
            </a:r>
            <a:endParaRPr lang="en-US" sz="3600" dirty="0"/>
          </a:p>
        </p:txBody>
      </p:sp>
      <p:pic>
        <p:nvPicPr>
          <p:cNvPr id="6" name="Picture 2" descr="Megaloceros giganteus — Wikipédia">
            <a:extLst>
              <a:ext uri="{FF2B5EF4-FFF2-40B4-BE49-F238E27FC236}">
                <a16:creationId xmlns:a16="http://schemas.microsoft.com/office/drawing/2014/main" id="{55A1A7EA-F808-9A83-82A0-52A661A933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" t="982" r="-1492" b="21737"/>
          <a:stretch/>
        </p:blipFill>
        <p:spPr bwMode="auto">
          <a:xfrm>
            <a:off x="4337792" y="3085242"/>
            <a:ext cx="2424005" cy="2468394"/>
          </a:xfrm>
          <a:prstGeom prst="diamon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448;p43">
            <a:extLst>
              <a:ext uri="{FF2B5EF4-FFF2-40B4-BE49-F238E27FC236}">
                <a16:creationId xmlns:a16="http://schemas.microsoft.com/office/drawing/2014/main" id="{B89DDFCF-7B29-D094-57BF-6E71D8F83C06}"/>
              </a:ext>
            </a:extLst>
          </p:cNvPr>
          <p:cNvSpPr/>
          <p:nvPr/>
        </p:nvSpPr>
        <p:spPr>
          <a:xfrm rot="5400000">
            <a:off x="1568572" y="1811532"/>
            <a:ext cx="45719" cy="23035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FE1AF5B-1023-ACDF-E30E-844217AA19B9}"/>
              </a:ext>
            </a:extLst>
          </p:cNvPr>
          <p:cNvSpPr txBox="1"/>
          <p:nvPr/>
        </p:nvSpPr>
        <p:spPr>
          <a:xfrm>
            <a:off x="8563206" y="4758659"/>
            <a:ext cx="436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184975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ous-titre 5">
            <a:extLst>
              <a:ext uri="{FF2B5EF4-FFF2-40B4-BE49-F238E27FC236}">
                <a16:creationId xmlns:a16="http://schemas.microsoft.com/office/drawing/2014/main" id="{AF755B38-A624-89C0-1765-D6B99BE051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242" y="1677923"/>
            <a:ext cx="7717500" cy="315815"/>
          </a:xfrm>
        </p:spPr>
        <p:txBody>
          <a:bodyPr/>
          <a:lstStyle/>
          <a:p>
            <a:r>
              <a:rPr lang="fr-FR" sz="1600" dirty="0"/>
              <a:t>Identifier précisément une espèce au sein d'un groupe, parmi les 4 groupes suivants :</a:t>
            </a:r>
          </a:p>
          <a:p>
            <a:endParaRPr lang="en-US" sz="1600" dirty="0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A311CB54-4196-2191-BA95-6547969C6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98" y="341840"/>
            <a:ext cx="7717500" cy="539400"/>
          </a:xfrm>
        </p:spPr>
        <p:txBody>
          <a:bodyPr/>
          <a:lstStyle/>
          <a:p>
            <a:r>
              <a:rPr lang="en-US" dirty="0"/>
              <a:t>Recentrage de l’objectif</a:t>
            </a:r>
          </a:p>
        </p:txBody>
      </p:sp>
      <p:sp>
        <p:nvSpPr>
          <p:cNvPr id="7" name="Sous-titre 5">
            <a:extLst>
              <a:ext uri="{FF2B5EF4-FFF2-40B4-BE49-F238E27FC236}">
                <a16:creationId xmlns:a16="http://schemas.microsoft.com/office/drawing/2014/main" id="{A6B9C3E7-C65B-510C-7718-8FCECCFC6BB7}"/>
              </a:ext>
            </a:extLst>
          </p:cNvPr>
          <p:cNvSpPr txBox="1">
            <a:spLocks/>
          </p:cNvSpPr>
          <p:nvPr/>
        </p:nvSpPr>
        <p:spPr>
          <a:xfrm>
            <a:off x="682966" y="2191398"/>
            <a:ext cx="4993838" cy="867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fr-FR" sz="1400" dirty="0"/>
              <a:t>Le groupe bos contenant ; le bœuf, l’auroch, le bison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400" dirty="0"/>
              <a:t>Le groupe cervus contenant ; le </a:t>
            </a:r>
            <a:r>
              <a:rPr lang="fr-FR" sz="1400" dirty="0" err="1"/>
              <a:t>Mega</a:t>
            </a:r>
            <a:r>
              <a:rPr lang="fr-FR" sz="1400" dirty="0"/>
              <a:t> </a:t>
            </a:r>
            <a:r>
              <a:rPr lang="fr-FR" sz="1400" dirty="0" err="1"/>
              <a:t>Ceros</a:t>
            </a:r>
            <a:r>
              <a:rPr lang="fr-FR" sz="1400" dirty="0"/>
              <a:t>, le daim, le cerf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400" dirty="0"/>
              <a:t>Le groupe </a:t>
            </a:r>
            <a:r>
              <a:rPr lang="fr-FR" sz="1400" dirty="0" err="1"/>
              <a:t>ovis</a:t>
            </a:r>
            <a:r>
              <a:rPr lang="fr-FR" sz="1400" dirty="0"/>
              <a:t> contenant ; la chèvre et le mouton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400" dirty="0"/>
              <a:t>Le groupe sus contenant ; le porc et le sanglier</a:t>
            </a:r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E6B68D41-1F76-662A-D7B2-769B125E52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722378"/>
              </p:ext>
            </p:extLst>
          </p:nvPr>
        </p:nvGraphicFramePr>
        <p:xfrm>
          <a:off x="6040315" y="1993738"/>
          <a:ext cx="2829169" cy="1262828"/>
        </p:xfrm>
        <a:graphic>
          <a:graphicData uri="http://schemas.openxmlformats.org/drawingml/2006/table">
            <a:tbl>
              <a:tblPr firstRow="1" firstCol="1" bandRow="1">
                <a:tableStyleId>{1BFC4D7B-F0B5-4F7A-9600-B6BC9E453930}</a:tableStyleId>
              </a:tblPr>
              <a:tblGrid>
                <a:gridCol w="1054455">
                  <a:extLst>
                    <a:ext uri="{9D8B030D-6E8A-4147-A177-3AD203B41FA5}">
                      <a16:colId xmlns:a16="http://schemas.microsoft.com/office/drawing/2014/main" val="119926152"/>
                    </a:ext>
                  </a:extLst>
                </a:gridCol>
                <a:gridCol w="360129">
                  <a:extLst>
                    <a:ext uri="{9D8B030D-6E8A-4147-A177-3AD203B41FA5}">
                      <a16:colId xmlns:a16="http://schemas.microsoft.com/office/drawing/2014/main" val="3414150335"/>
                    </a:ext>
                  </a:extLst>
                </a:gridCol>
                <a:gridCol w="1137562">
                  <a:extLst>
                    <a:ext uri="{9D8B030D-6E8A-4147-A177-3AD203B41FA5}">
                      <a16:colId xmlns:a16="http://schemas.microsoft.com/office/drawing/2014/main" val="1462780587"/>
                    </a:ext>
                  </a:extLst>
                </a:gridCol>
                <a:gridCol w="277023">
                  <a:extLst>
                    <a:ext uri="{9D8B030D-6E8A-4147-A177-3AD203B41FA5}">
                      <a16:colId xmlns:a16="http://schemas.microsoft.com/office/drawing/2014/main" val="1443867884"/>
                    </a:ext>
                  </a:extLst>
                </a:gridCol>
              </a:tblGrid>
              <a:tr h="176518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fr-FR" sz="1100" b="1" dirty="0">
                          <a:solidFill>
                            <a:schemeClr val="tx1"/>
                          </a:solidFill>
                          <a:effectLst/>
                        </a:rPr>
                        <a:t>Bos</a:t>
                      </a:r>
                      <a:endParaRPr lang="fr-FR" sz="14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fr-FR" sz="1100" b="1" dirty="0">
                          <a:solidFill>
                            <a:schemeClr val="tx1"/>
                          </a:solidFill>
                          <a:effectLst/>
                        </a:rPr>
                        <a:t>Cervus</a:t>
                      </a:r>
                      <a:endParaRPr lang="fr-FR" sz="14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091906"/>
                  </a:ext>
                </a:extLst>
              </a:tr>
              <a:tr h="16811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Auroch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22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Cerf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58380214"/>
                  </a:ext>
                </a:extLst>
              </a:tr>
              <a:tr h="16811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Bison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Daim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003441755"/>
                  </a:ext>
                </a:extLst>
              </a:tr>
              <a:tr h="176518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Bœuf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40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Mégacéros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342447709"/>
                  </a:ext>
                </a:extLst>
              </a:tr>
              <a:tr h="176518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fr-FR" sz="1100" b="1" dirty="0">
                          <a:solidFill>
                            <a:schemeClr val="tx1"/>
                          </a:solidFill>
                          <a:effectLst/>
                        </a:rPr>
                        <a:t>Sus</a:t>
                      </a:r>
                      <a:endParaRPr lang="fr-FR" sz="14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fr-FR" sz="1100" b="1" dirty="0" err="1">
                          <a:solidFill>
                            <a:schemeClr val="tx1"/>
                          </a:solidFill>
                          <a:effectLst/>
                        </a:rPr>
                        <a:t>Ovis</a:t>
                      </a:r>
                      <a:endParaRPr lang="fr-FR" sz="14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1643113"/>
                  </a:ext>
                </a:extLst>
              </a:tr>
              <a:tr h="16811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Porc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Mouton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2946433646"/>
                  </a:ext>
                </a:extLst>
              </a:tr>
              <a:tr h="176518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fr-FR" sz="1100" dirty="0">
                          <a:solidFill>
                            <a:schemeClr val="tx1"/>
                          </a:solidFill>
                          <a:effectLst/>
                        </a:rPr>
                        <a:t>Sanglier</a:t>
                      </a:r>
                      <a:endParaRPr lang="fr-FR" sz="14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fr-FR" sz="1100">
                          <a:solidFill>
                            <a:schemeClr val="tx1"/>
                          </a:solidFill>
                          <a:effectLst/>
                        </a:rPr>
                        <a:t>Chèvre</a:t>
                      </a:r>
                      <a:endParaRPr lang="fr-FR" sz="14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</a:pPr>
                      <a:r>
                        <a:rPr lang="fr-FR" sz="110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fr-FR" sz="14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112157312"/>
                  </a:ext>
                </a:extLst>
              </a:tr>
            </a:tbl>
          </a:graphicData>
        </a:graphic>
      </p:graphicFrame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D558F6A5-2793-E19B-E48E-BB14C2EF3B30}"/>
              </a:ext>
            </a:extLst>
          </p:cNvPr>
          <p:cNvCxnSpPr>
            <a:cxnSpLocks/>
          </p:cNvCxnSpPr>
          <p:nvPr/>
        </p:nvCxnSpPr>
        <p:spPr>
          <a:xfrm>
            <a:off x="1257299" y="2743038"/>
            <a:ext cx="353255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049E6669-76C5-771E-E28A-6C83886B0C58}"/>
              </a:ext>
            </a:extLst>
          </p:cNvPr>
          <p:cNvCxnSpPr>
            <a:cxnSpLocks/>
          </p:cNvCxnSpPr>
          <p:nvPr/>
        </p:nvCxnSpPr>
        <p:spPr>
          <a:xfrm>
            <a:off x="4520220" y="2317099"/>
            <a:ext cx="51972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Ellipse 21">
            <a:extLst>
              <a:ext uri="{FF2B5EF4-FFF2-40B4-BE49-F238E27FC236}">
                <a16:creationId xmlns:a16="http://schemas.microsoft.com/office/drawing/2014/main" id="{1E6F41A5-DD99-FB58-FAEF-0AF000B7C315}"/>
              </a:ext>
            </a:extLst>
          </p:cNvPr>
          <p:cNvSpPr/>
          <p:nvPr/>
        </p:nvSpPr>
        <p:spPr>
          <a:xfrm>
            <a:off x="7454899" y="3074536"/>
            <a:ext cx="1477108" cy="1976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457A24A8-CAA4-E0C8-C901-2459653DDB0B}"/>
              </a:ext>
            </a:extLst>
          </p:cNvPr>
          <p:cNvSpPr/>
          <p:nvPr/>
        </p:nvSpPr>
        <p:spPr>
          <a:xfrm>
            <a:off x="5977792" y="2342830"/>
            <a:ext cx="1539631" cy="1976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Sous-titre 5">
            <a:extLst>
              <a:ext uri="{FF2B5EF4-FFF2-40B4-BE49-F238E27FC236}">
                <a16:creationId xmlns:a16="http://schemas.microsoft.com/office/drawing/2014/main" id="{1E288CEF-3F34-16E3-B1AC-E44E08FBEBAC}"/>
              </a:ext>
            </a:extLst>
          </p:cNvPr>
          <p:cNvSpPr txBox="1">
            <a:spLocks/>
          </p:cNvSpPr>
          <p:nvPr/>
        </p:nvSpPr>
        <p:spPr>
          <a:xfrm>
            <a:off x="290242" y="3740658"/>
            <a:ext cx="7717500" cy="415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r>
              <a:rPr lang="fr-FR" sz="1600" dirty="0"/>
              <a:t>Identifier les pics permettant la différenciation de ces différentes espèces.</a:t>
            </a:r>
            <a:endParaRPr lang="en-US" sz="1600" dirty="0"/>
          </a:p>
        </p:txBody>
      </p:sp>
      <p:sp>
        <p:nvSpPr>
          <p:cNvPr id="27" name="Google Shape;448;p43">
            <a:extLst>
              <a:ext uri="{FF2B5EF4-FFF2-40B4-BE49-F238E27FC236}">
                <a16:creationId xmlns:a16="http://schemas.microsoft.com/office/drawing/2014/main" id="{DE0ACE46-FB17-8834-86A4-E730F750066C}"/>
              </a:ext>
            </a:extLst>
          </p:cNvPr>
          <p:cNvSpPr/>
          <p:nvPr/>
        </p:nvSpPr>
        <p:spPr>
          <a:xfrm rot="5400000">
            <a:off x="4768253" y="-87460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840A1899-3419-86F0-A33C-6EF9D51607ED}"/>
              </a:ext>
            </a:extLst>
          </p:cNvPr>
          <p:cNvSpPr txBox="1"/>
          <p:nvPr/>
        </p:nvSpPr>
        <p:spPr>
          <a:xfrm>
            <a:off x="8387946" y="4801660"/>
            <a:ext cx="382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17</a:t>
            </a:r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12989459-26FF-7BBD-6D3D-63516A211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987" y="36279"/>
            <a:ext cx="645918" cy="645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5212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4">
            <a:extLst>
              <a:ext uri="{FF2B5EF4-FFF2-40B4-BE49-F238E27FC236}">
                <a16:creationId xmlns:a16="http://schemas.microsoft.com/office/drawing/2014/main" id="{FBBEA4F1-F736-20DF-4684-27D9AB7B9C47}"/>
              </a:ext>
            </a:extLst>
          </p:cNvPr>
          <p:cNvSpPr txBox="1">
            <a:spLocks/>
          </p:cNvSpPr>
          <p:nvPr/>
        </p:nvSpPr>
        <p:spPr>
          <a:xfrm>
            <a:off x="2851169" y="173206"/>
            <a:ext cx="7070873" cy="1158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fr-FR" sz="3600" dirty="0"/>
              <a:t>Créer des bases de données fonctionnelles</a:t>
            </a:r>
            <a:endParaRPr lang="en-US" sz="3600" dirty="0"/>
          </a:p>
        </p:txBody>
      </p:sp>
      <p:sp>
        <p:nvSpPr>
          <p:cNvPr id="18" name="Google Shape;448;p43">
            <a:extLst>
              <a:ext uri="{FF2B5EF4-FFF2-40B4-BE49-F238E27FC236}">
                <a16:creationId xmlns:a16="http://schemas.microsoft.com/office/drawing/2014/main" id="{04D9D4EB-6BCB-3AE5-29BE-D049178B7DC0}"/>
              </a:ext>
            </a:extLst>
          </p:cNvPr>
          <p:cNvSpPr/>
          <p:nvPr/>
        </p:nvSpPr>
        <p:spPr>
          <a:xfrm rot="5400000">
            <a:off x="4185002" y="-57702"/>
            <a:ext cx="45719" cy="271338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2C7DDFDD-5706-E522-60DE-6ABC12B9A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871" y="2618643"/>
            <a:ext cx="5647603" cy="2289690"/>
          </a:xfrm>
          <a:prstGeom prst="rect">
            <a:avLst/>
          </a:prstGeom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21" name="Sous-titre 5">
            <a:extLst>
              <a:ext uri="{FF2B5EF4-FFF2-40B4-BE49-F238E27FC236}">
                <a16:creationId xmlns:a16="http://schemas.microsoft.com/office/drawing/2014/main" id="{77C8C8BB-E10C-29AF-C4C8-F641452100C2}"/>
              </a:ext>
            </a:extLst>
          </p:cNvPr>
          <p:cNvSpPr txBox="1">
            <a:spLocks/>
          </p:cNvSpPr>
          <p:nvPr/>
        </p:nvSpPr>
        <p:spPr>
          <a:xfrm>
            <a:off x="2083102" y="1687522"/>
            <a:ext cx="6962904" cy="65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r>
              <a:rPr lang="fr-FR" sz="1400" dirty="0"/>
              <a:t>Un paramètre disponible uniquement sur </a:t>
            </a:r>
            <a:r>
              <a:rPr lang="fr-FR" sz="1400" dirty="0" err="1"/>
              <a:t>métaboanalyst</a:t>
            </a:r>
            <a:r>
              <a:rPr lang="fr-FR" sz="1400" dirty="0"/>
              <a:t> R</a:t>
            </a:r>
          </a:p>
          <a:p>
            <a:endParaRPr lang="fr-FR" sz="1400" dirty="0"/>
          </a:p>
          <a:p>
            <a:r>
              <a:rPr lang="fr-FR" sz="1400" dirty="0"/>
              <a:t>Utilisation d’un Docker sur linux pour éviter les problèmes de compatibilités de </a:t>
            </a:r>
            <a:r>
              <a:rPr lang="fr-FR" sz="1400" dirty="0" err="1"/>
              <a:t>métaboanalyst</a:t>
            </a:r>
            <a:r>
              <a:rPr lang="fr-FR" sz="1400" dirty="0"/>
              <a:t> R</a:t>
            </a:r>
          </a:p>
          <a:p>
            <a:pPr marL="127000" indent="0">
              <a:buNone/>
            </a:pPr>
            <a:endParaRPr lang="en-US" sz="1400" dirty="0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FE113014-7FD3-31B5-FBF7-EAA10D5E4782}"/>
              </a:ext>
            </a:extLst>
          </p:cNvPr>
          <p:cNvSpPr/>
          <p:nvPr/>
        </p:nvSpPr>
        <p:spPr>
          <a:xfrm>
            <a:off x="1694492" y="2805520"/>
            <a:ext cx="453292" cy="9900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ous-titre 5">
            <a:extLst>
              <a:ext uri="{FF2B5EF4-FFF2-40B4-BE49-F238E27FC236}">
                <a16:creationId xmlns:a16="http://schemas.microsoft.com/office/drawing/2014/main" id="{44E7285B-AB88-80F8-E82F-7303A652A02D}"/>
              </a:ext>
            </a:extLst>
          </p:cNvPr>
          <p:cNvSpPr txBox="1">
            <a:spLocks/>
          </p:cNvSpPr>
          <p:nvPr/>
        </p:nvSpPr>
        <p:spPr>
          <a:xfrm>
            <a:off x="6988637" y="2229369"/>
            <a:ext cx="1988161" cy="214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r>
              <a:rPr lang="fr-FR" sz="1400" dirty="0"/>
              <a:t>Classe « Autre » pour détecter les échantillons correspondants à aucune espèces souhaité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766CF1CD-240A-99A3-DD0E-C69BA66CF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17" y="727251"/>
            <a:ext cx="1097759" cy="1097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62557130-C593-72E7-B0A6-5005DA6FC111}"/>
              </a:ext>
            </a:extLst>
          </p:cNvPr>
          <p:cNvSpPr txBox="1"/>
          <p:nvPr/>
        </p:nvSpPr>
        <p:spPr>
          <a:xfrm>
            <a:off x="8571893" y="4754444"/>
            <a:ext cx="4741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405138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22861C1B-9C4A-6586-25B6-2ECFBBEB40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7984" y="57561"/>
            <a:ext cx="5285554" cy="1038142"/>
          </a:xfrm>
        </p:spPr>
        <p:txBody>
          <a:bodyPr/>
          <a:lstStyle/>
          <a:p>
            <a:r>
              <a:rPr lang="en-US" sz="3600" dirty="0"/>
              <a:t>Apprentissage supervisé</a:t>
            </a:r>
          </a:p>
        </p:txBody>
      </p:sp>
      <p:sp>
        <p:nvSpPr>
          <p:cNvPr id="12" name="Sous-titre 5">
            <a:extLst>
              <a:ext uri="{FF2B5EF4-FFF2-40B4-BE49-F238E27FC236}">
                <a16:creationId xmlns:a16="http://schemas.microsoft.com/office/drawing/2014/main" id="{EB442A12-D3E5-2F79-C6C8-D876AF437FB1}"/>
              </a:ext>
            </a:extLst>
          </p:cNvPr>
          <p:cNvSpPr txBox="1">
            <a:spLocks/>
          </p:cNvSpPr>
          <p:nvPr/>
        </p:nvSpPr>
        <p:spPr>
          <a:xfrm>
            <a:off x="400500" y="1187665"/>
            <a:ext cx="6623038" cy="1292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r>
              <a:rPr lang="fr-FR" sz="1600" dirty="0">
                <a:latin typeface="Actor"/>
              </a:rPr>
              <a:t>Dans le cadre de l’apprentissage supervisé, l’ordinateur connaît déjà les réponses qu’on attend de lui.</a:t>
            </a:r>
          </a:p>
          <a:p>
            <a:pPr marL="127000" indent="0">
              <a:buNone/>
            </a:pPr>
            <a:endParaRPr lang="fr-FR" sz="1600" dirty="0">
              <a:latin typeface="Actor"/>
            </a:endParaRPr>
          </a:p>
          <a:p>
            <a:r>
              <a:rPr lang="fr-FR" sz="1600" dirty="0">
                <a:latin typeface="Actor"/>
              </a:rPr>
              <a:t>Utilisation d’algorithmes comprenant quelles sont les caractéristiques permettant de classer les spectres dans leurs espèces correspondantes. </a:t>
            </a:r>
            <a:endParaRPr lang="en-US" sz="1600" dirty="0">
              <a:latin typeface="Actor"/>
            </a:endParaRPr>
          </a:p>
        </p:txBody>
      </p:sp>
      <p:sp>
        <p:nvSpPr>
          <p:cNvPr id="13" name="Google Shape;448;p43">
            <a:extLst>
              <a:ext uri="{FF2B5EF4-FFF2-40B4-BE49-F238E27FC236}">
                <a16:creationId xmlns:a16="http://schemas.microsoft.com/office/drawing/2014/main" id="{D08D13AA-CA0A-0EF3-5C79-DF0AC32820AC}"/>
              </a:ext>
            </a:extLst>
          </p:cNvPr>
          <p:cNvSpPr/>
          <p:nvPr/>
        </p:nvSpPr>
        <p:spPr>
          <a:xfrm rot="5400000">
            <a:off x="5792349" y="-138662"/>
            <a:ext cx="45719" cy="212065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Titre 4">
            <a:extLst>
              <a:ext uri="{FF2B5EF4-FFF2-40B4-BE49-F238E27FC236}">
                <a16:creationId xmlns:a16="http://schemas.microsoft.com/office/drawing/2014/main" id="{97BF7ACC-9E77-8F62-4038-07431016580C}"/>
              </a:ext>
            </a:extLst>
          </p:cNvPr>
          <p:cNvSpPr txBox="1">
            <a:spLocks/>
          </p:cNvSpPr>
          <p:nvPr/>
        </p:nvSpPr>
        <p:spPr>
          <a:xfrm>
            <a:off x="461946" y="2877073"/>
            <a:ext cx="2567316" cy="689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DM Serif Display"/>
              <a:buNone/>
              <a:defRPr sz="6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-US" sz="3600" dirty="0">
                <a:solidFill>
                  <a:schemeClr val="tx2"/>
                </a:solidFill>
              </a:rPr>
              <a:t>L’outil ?</a:t>
            </a:r>
          </a:p>
        </p:txBody>
      </p:sp>
      <p:sp>
        <p:nvSpPr>
          <p:cNvPr id="15" name="Sous-titre 5">
            <a:extLst>
              <a:ext uri="{FF2B5EF4-FFF2-40B4-BE49-F238E27FC236}">
                <a16:creationId xmlns:a16="http://schemas.microsoft.com/office/drawing/2014/main" id="{F6684997-A4B0-E570-FF4C-710F29EF61E5}"/>
              </a:ext>
            </a:extLst>
          </p:cNvPr>
          <p:cNvSpPr txBox="1">
            <a:spLocks/>
          </p:cNvSpPr>
          <p:nvPr/>
        </p:nvSpPr>
        <p:spPr>
          <a:xfrm>
            <a:off x="65220" y="3755958"/>
            <a:ext cx="4750620" cy="488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r>
              <a:rPr lang="fr-FR" sz="1600" b="1" dirty="0">
                <a:solidFill>
                  <a:schemeClr val="tx2"/>
                </a:solidFill>
              </a:rPr>
              <a:t>Scikit-Learn</a:t>
            </a:r>
            <a:r>
              <a:rPr lang="fr-FR" sz="1600" dirty="0">
                <a:solidFill>
                  <a:schemeClr val="tx2"/>
                </a:solidFill>
              </a:rPr>
              <a:t> une librairie python conçue pour le Machine Learning</a:t>
            </a:r>
            <a:endParaRPr lang="en-US" sz="1600" dirty="0">
              <a:solidFill>
                <a:schemeClr val="tx2"/>
              </a:solidFill>
              <a:latin typeface="Actor"/>
            </a:endParaRPr>
          </a:p>
        </p:txBody>
      </p:sp>
      <p:sp>
        <p:nvSpPr>
          <p:cNvPr id="17" name="Google Shape;448;p43">
            <a:extLst>
              <a:ext uri="{FF2B5EF4-FFF2-40B4-BE49-F238E27FC236}">
                <a16:creationId xmlns:a16="http://schemas.microsoft.com/office/drawing/2014/main" id="{75EEC32C-D0B6-8D94-4731-E275799FC43B}"/>
              </a:ext>
            </a:extLst>
          </p:cNvPr>
          <p:cNvSpPr/>
          <p:nvPr/>
        </p:nvSpPr>
        <p:spPr>
          <a:xfrm rot="5400000">
            <a:off x="1026080" y="3037493"/>
            <a:ext cx="55705" cy="9706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3024F1C-6350-8B1A-E0BB-343E6F31A2AE}"/>
              </a:ext>
            </a:extLst>
          </p:cNvPr>
          <p:cNvSpPr txBox="1"/>
          <p:nvPr/>
        </p:nvSpPr>
        <p:spPr>
          <a:xfrm>
            <a:off x="8335673" y="4754444"/>
            <a:ext cx="4741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</a:rPr>
              <a:t>19</a:t>
            </a:r>
          </a:p>
        </p:txBody>
      </p:sp>
      <p:pic>
        <p:nvPicPr>
          <p:cNvPr id="17412" name="Picture 4" descr="Scikit-learn — Wikipédia">
            <a:extLst>
              <a:ext uri="{FF2B5EF4-FFF2-40B4-BE49-F238E27FC236}">
                <a16:creationId xmlns:a16="http://schemas.microsoft.com/office/drawing/2014/main" id="{43EE67D6-AC04-4673-860B-D88789418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5411" y="2877073"/>
            <a:ext cx="1545429" cy="83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90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409;p40">
            <a:extLst>
              <a:ext uri="{FF2B5EF4-FFF2-40B4-BE49-F238E27FC236}">
                <a16:creationId xmlns:a16="http://schemas.microsoft.com/office/drawing/2014/main" id="{05CA059B-9C16-A079-F513-51DE5A563FF6}"/>
              </a:ext>
            </a:extLst>
          </p:cNvPr>
          <p:cNvSpPr/>
          <p:nvPr/>
        </p:nvSpPr>
        <p:spPr>
          <a:xfrm rot="2700000">
            <a:off x="2609719" y="3201569"/>
            <a:ext cx="626638" cy="62663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409" name="Google Shape;409;p40"/>
          <p:cNvSpPr/>
          <p:nvPr/>
        </p:nvSpPr>
        <p:spPr>
          <a:xfrm rot="2700000">
            <a:off x="3951634" y="1201423"/>
            <a:ext cx="626638" cy="62663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410" name="Google Shape;410;p40"/>
          <p:cNvSpPr/>
          <p:nvPr/>
        </p:nvSpPr>
        <p:spPr>
          <a:xfrm rot="2700000">
            <a:off x="1215927" y="1201423"/>
            <a:ext cx="626638" cy="62663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413" name="Google Shape;413;p40"/>
          <p:cNvSpPr txBox="1">
            <a:spLocks noGrp="1"/>
          </p:cNvSpPr>
          <p:nvPr>
            <p:ph type="title" idx="15"/>
          </p:nvPr>
        </p:nvSpPr>
        <p:spPr>
          <a:xfrm>
            <a:off x="255539" y="244853"/>
            <a:ext cx="240121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Sommaire</a:t>
            </a:r>
            <a:endParaRPr dirty="0"/>
          </a:p>
        </p:txBody>
      </p:sp>
      <p:sp>
        <p:nvSpPr>
          <p:cNvPr id="414" name="Google Shape;414;p40"/>
          <p:cNvSpPr txBox="1">
            <a:spLocks noGrp="1"/>
          </p:cNvSpPr>
          <p:nvPr>
            <p:ph type="title"/>
          </p:nvPr>
        </p:nvSpPr>
        <p:spPr>
          <a:xfrm>
            <a:off x="1231349" y="1252700"/>
            <a:ext cx="595800" cy="52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1</a:t>
            </a:r>
            <a:endParaRPr sz="2000" dirty="0"/>
          </a:p>
        </p:txBody>
      </p:sp>
      <p:sp>
        <p:nvSpPr>
          <p:cNvPr id="415" name="Google Shape;415;p40"/>
          <p:cNvSpPr txBox="1">
            <a:spLocks noGrp="1"/>
          </p:cNvSpPr>
          <p:nvPr>
            <p:ph type="subTitle" idx="1"/>
          </p:nvPr>
        </p:nvSpPr>
        <p:spPr>
          <a:xfrm>
            <a:off x="765484" y="2138900"/>
            <a:ext cx="1527524" cy="1989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Introduction</a:t>
            </a:r>
            <a:endParaRPr sz="1800" dirty="0"/>
          </a:p>
        </p:txBody>
      </p:sp>
      <p:sp>
        <p:nvSpPr>
          <p:cNvPr id="417" name="Google Shape;417;p40"/>
          <p:cNvSpPr txBox="1">
            <a:spLocks noGrp="1"/>
          </p:cNvSpPr>
          <p:nvPr>
            <p:ph type="subTitle" idx="3"/>
          </p:nvPr>
        </p:nvSpPr>
        <p:spPr>
          <a:xfrm>
            <a:off x="3291024" y="2178191"/>
            <a:ext cx="1947858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Objectif et </a:t>
            </a:r>
            <a:r>
              <a:rPr lang="en-US" sz="1800" dirty="0" err="1"/>
              <a:t>problématique</a:t>
            </a:r>
            <a:r>
              <a:rPr lang="en-US" sz="1800" dirty="0"/>
              <a:t> du stage </a:t>
            </a:r>
            <a:endParaRPr sz="1800" dirty="0"/>
          </a:p>
        </p:txBody>
      </p:sp>
      <p:sp>
        <p:nvSpPr>
          <p:cNvPr id="418" name="Google Shape;418;p40"/>
          <p:cNvSpPr txBox="1">
            <a:spLocks noGrp="1"/>
          </p:cNvSpPr>
          <p:nvPr>
            <p:ph type="title" idx="4"/>
          </p:nvPr>
        </p:nvSpPr>
        <p:spPr>
          <a:xfrm>
            <a:off x="3967056" y="1252700"/>
            <a:ext cx="595800" cy="52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2</a:t>
            </a:r>
            <a:endParaRPr sz="2000" dirty="0"/>
          </a:p>
        </p:txBody>
      </p:sp>
      <p:sp>
        <p:nvSpPr>
          <p:cNvPr id="426" name="Google Shape;426;p40"/>
          <p:cNvSpPr/>
          <p:nvPr/>
        </p:nvSpPr>
        <p:spPr>
          <a:xfrm rot="5400000">
            <a:off x="1224239" y="-154195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6" name="Google Shape;410;p40">
            <a:extLst>
              <a:ext uri="{FF2B5EF4-FFF2-40B4-BE49-F238E27FC236}">
                <a16:creationId xmlns:a16="http://schemas.microsoft.com/office/drawing/2014/main" id="{3DBE3E8A-1B95-9668-71A0-29D7ED144DCC}"/>
              </a:ext>
            </a:extLst>
          </p:cNvPr>
          <p:cNvSpPr/>
          <p:nvPr/>
        </p:nvSpPr>
        <p:spPr>
          <a:xfrm rot="2700000">
            <a:off x="6537675" y="1200105"/>
            <a:ext cx="626638" cy="62663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7" name="Google Shape;414;p40">
            <a:extLst>
              <a:ext uri="{FF2B5EF4-FFF2-40B4-BE49-F238E27FC236}">
                <a16:creationId xmlns:a16="http://schemas.microsoft.com/office/drawing/2014/main" id="{A8EE2C60-CAD2-54C0-2713-50B69FFDAB55}"/>
              </a:ext>
            </a:extLst>
          </p:cNvPr>
          <p:cNvSpPr txBox="1">
            <a:spLocks/>
          </p:cNvSpPr>
          <p:nvPr/>
        </p:nvSpPr>
        <p:spPr>
          <a:xfrm>
            <a:off x="6553097" y="1251382"/>
            <a:ext cx="595800" cy="5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3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" sz="2000" dirty="0"/>
              <a:t>3</a:t>
            </a:r>
          </a:p>
        </p:txBody>
      </p:sp>
      <p:sp>
        <p:nvSpPr>
          <p:cNvPr id="8" name="Google Shape;415;p40">
            <a:extLst>
              <a:ext uri="{FF2B5EF4-FFF2-40B4-BE49-F238E27FC236}">
                <a16:creationId xmlns:a16="http://schemas.microsoft.com/office/drawing/2014/main" id="{DC00151C-5872-D3FF-F127-9B23404ECC6D}"/>
              </a:ext>
            </a:extLst>
          </p:cNvPr>
          <p:cNvSpPr txBox="1">
            <a:spLocks/>
          </p:cNvSpPr>
          <p:nvPr/>
        </p:nvSpPr>
        <p:spPr>
          <a:xfrm>
            <a:off x="6094371" y="2138900"/>
            <a:ext cx="1527524" cy="198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9pPr>
          </a:lstStyle>
          <a:p>
            <a:pPr marL="0" indent="0" algn="ctr"/>
            <a:r>
              <a:rPr lang="fr-FR" sz="1800" dirty="0"/>
              <a:t>Phase exploratoire</a:t>
            </a:r>
          </a:p>
        </p:txBody>
      </p:sp>
      <p:sp>
        <p:nvSpPr>
          <p:cNvPr id="23" name="Google Shape;414;p40">
            <a:extLst>
              <a:ext uri="{FF2B5EF4-FFF2-40B4-BE49-F238E27FC236}">
                <a16:creationId xmlns:a16="http://schemas.microsoft.com/office/drawing/2014/main" id="{131214C3-3B16-E482-E3F9-3BBED133C3FB}"/>
              </a:ext>
            </a:extLst>
          </p:cNvPr>
          <p:cNvSpPr txBox="1">
            <a:spLocks/>
          </p:cNvSpPr>
          <p:nvPr/>
        </p:nvSpPr>
        <p:spPr>
          <a:xfrm>
            <a:off x="2625138" y="3252846"/>
            <a:ext cx="595800" cy="5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3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" sz="2000" dirty="0"/>
              <a:t>4</a:t>
            </a:r>
          </a:p>
        </p:txBody>
      </p:sp>
      <p:sp>
        <p:nvSpPr>
          <p:cNvPr id="24" name="Google Shape;415;p40">
            <a:extLst>
              <a:ext uri="{FF2B5EF4-FFF2-40B4-BE49-F238E27FC236}">
                <a16:creationId xmlns:a16="http://schemas.microsoft.com/office/drawing/2014/main" id="{032B22DB-D202-6DCF-C5FF-9B0C88485A96}"/>
              </a:ext>
            </a:extLst>
          </p:cNvPr>
          <p:cNvSpPr txBox="1">
            <a:spLocks/>
          </p:cNvSpPr>
          <p:nvPr/>
        </p:nvSpPr>
        <p:spPr>
          <a:xfrm>
            <a:off x="1979820" y="4123365"/>
            <a:ext cx="1886435" cy="578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9pPr>
          </a:lstStyle>
          <a:p>
            <a:pPr marL="0" indent="0" algn="ctr"/>
            <a:r>
              <a:rPr lang="fr-FR" sz="1800" dirty="0"/>
              <a:t>Détermination automatique des espèces</a:t>
            </a:r>
          </a:p>
        </p:txBody>
      </p:sp>
      <p:sp>
        <p:nvSpPr>
          <p:cNvPr id="30" name="Google Shape;409;p40">
            <a:extLst>
              <a:ext uri="{FF2B5EF4-FFF2-40B4-BE49-F238E27FC236}">
                <a16:creationId xmlns:a16="http://schemas.microsoft.com/office/drawing/2014/main" id="{1BF21064-7B0E-6E6A-5446-41B01DADFAE6}"/>
              </a:ext>
            </a:extLst>
          </p:cNvPr>
          <p:cNvSpPr/>
          <p:nvPr/>
        </p:nvSpPr>
        <p:spPr>
          <a:xfrm rot="2700000">
            <a:off x="5337952" y="3194087"/>
            <a:ext cx="626638" cy="62663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31" name="Google Shape;414;p40">
            <a:extLst>
              <a:ext uri="{FF2B5EF4-FFF2-40B4-BE49-F238E27FC236}">
                <a16:creationId xmlns:a16="http://schemas.microsoft.com/office/drawing/2014/main" id="{941BCE1E-24E2-4EB9-FEED-39EE93C90B33}"/>
              </a:ext>
            </a:extLst>
          </p:cNvPr>
          <p:cNvSpPr txBox="1">
            <a:spLocks/>
          </p:cNvSpPr>
          <p:nvPr/>
        </p:nvSpPr>
        <p:spPr>
          <a:xfrm>
            <a:off x="5353371" y="3245364"/>
            <a:ext cx="595800" cy="5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3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" sz="2000" dirty="0"/>
              <a:t>5</a:t>
            </a:r>
          </a:p>
        </p:txBody>
      </p:sp>
      <p:sp>
        <p:nvSpPr>
          <p:cNvPr id="32" name="Google Shape;415;p40">
            <a:extLst>
              <a:ext uri="{FF2B5EF4-FFF2-40B4-BE49-F238E27FC236}">
                <a16:creationId xmlns:a16="http://schemas.microsoft.com/office/drawing/2014/main" id="{FF01E9DB-BD44-D819-DB7D-E3F98B417D9D}"/>
              </a:ext>
            </a:extLst>
          </p:cNvPr>
          <p:cNvSpPr txBox="1">
            <a:spLocks/>
          </p:cNvSpPr>
          <p:nvPr/>
        </p:nvSpPr>
        <p:spPr>
          <a:xfrm>
            <a:off x="4708053" y="3994331"/>
            <a:ext cx="1886435" cy="25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cois One"/>
              <a:buNone/>
              <a:defRPr sz="2400" b="0" i="0" u="none" strike="noStrike" cap="none">
                <a:solidFill>
                  <a:schemeClr val="dk1"/>
                </a:solidFill>
                <a:latin typeface="Francois One"/>
                <a:ea typeface="Francois One"/>
                <a:cs typeface="Francois One"/>
                <a:sym typeface="Francois One"/>
              </a:defRPr>
            </a:lvl9pPr>
          </a:lstStyle>
          <a:p>
            <a:pPr marL="0" indent="0" algn="ctr"/>
            <a:r>
              <a:rPr lang="fr-FR" sz="1800" dirty="0"/>
              <a:t>Conclusion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7686F67-E5CC-6021-7DE9-FE25EC8C007F}"/>
              </a:ext>
            </a:extLst>
          </p:cNvPr>
          <p:cNvSpPr txBox="1"/>
          <p:nvPr/>
        </p:nvSpPr>
        <p:spPr>
          <a:xfrm>
            <a:off x="8517487" y="4549548"/>
            <a:ext cx="3048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4">
            <a:extLst>
              <a:ext uri="{FF2B5EF4-FFF2-40B4-BE49-F238E27FC236}">
                <a16:creationId xmlns:a16="http://schemas.microsoft.com/office/drawing/2014/main" id="{073F5BB7-B9DA-18A6-6A8A-3AD7A48F981C}"/>
              </a:ext>
            </a:extLst>
          </p:cNvPr>
          <p:cNvSpPr txBox="1">
            <a:spLocks/>
          </p:cNvSpPr>
          <p:nvPr/>
        </p:nvSpPr>
        <p:spPr>
          <a:xfrm>
            <a:off x="2315330" y="0"/>
            <a:ext cx="5285554" cy="103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"/>
              <a:buNone/>
              <a:defRPr sz="3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r>
              <a:rPr lang="en-US" dirty="0" err="1"/>
              <a:t>Choisir</a:t>
            </a:r>
            <a:r>
              <a:rPr lang="en-US" dirty="0"/>
              <a:t> le bon </a:t>
            </a:r>
            <a:r>
              <a:rPr lang="en-US" dirty="0" err="1"/>
              <a:t>Modèle</a:t>
            </a:r>
            <a:endParaRPr lang="en-US" dirty="0"/>
          </a:p>
        </p:txBody>
      </p:sp>
      <p:sp>
        <p:nvSpPr>
          <p:cNvPr id="5" name="Google Shape;448;p43">
            <a:extLst>
              <a:ext uri="{FF2B5EF4-FFF2-40B4-BE49-F238E27FC236}">
                <a16:creationId xmlns:a16="http://schemas.microsoft.com/office/drawing/2014/main" id="{61D9F324-F55F-BB7D-AA48-CE8129EF3ED4}"/>
              </a:ext>
            </a:extLst>
          </p:cNvPr>
          <p:cNvSpPr/>
          <p:nvPr/>
        </p:nvSpPr>
        <p:spPr>
          <a:xfrm rot="5400000">
            <a:off x="5784730" y="-214862"/>
            <a:ext cx="45719" cy="212065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B1AFA38-FC3F-C57E-FBF1-75EA36AAA6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0999" y="937260"/>
            <a:ext cx="6552521" cy="40852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57B11E1E-7B53-E802-9D1D-962D294E9215}"/>
              </a:ext>
            </a:extLst>
          </p:cNvPr>
          <p:cNvSpPr/>
          <p:nvPr/>
        </p:nvSpPr>
        <p:spPr>
          <a:xfrm>
            <a:off x="1813560" y="1173480"/>
            <a:ext cx="4572000" cy="1882140"/>
          </a:xfrm>
          <a:custGeom>
            <a:avLst/>
            <a:gdLst>
              <a:gd name="connsiteX0" fmla="*/ 4091940 w 4572000"/>
              <a:gd name="connsiteY0" fmla="*/ 30480 h 1882140"/>
              <a:gd name="connsiteX1" fmla="*/ 3985260 w 4572000"/>
              <a:gd name="connsiteY1" fmla="*/ 68580 h 1882140"/>
              <a:gd name="connsiteX2" fmla="*/ 3810000 w 4572000"/>
              <a:gd name="connsiteY2" fmla="*/ 167640 h 1882140"/>
              <a:gd name="connsiteX3" fmla="*/ 3710940 w 4572000"/>
              <a:gd name="connsiteY3" fmla="*/ 274320 h 1882140"/>
              <a:gd name="connsiteX4" fmla="*/ 3649980 w 4572000"/>
              <a:gd name="connsiteY4" fmla="*/ 335280 h 1882140"/>
              <a:gd name="connsiteX5" fmla="*/ 3627120 w 4572000"/>
              <a:gd name="connsiteY5" fmla="*/ 358140 h 1882140"/>
              <a:gd name="connsiteX6" fmla="*/ 3611880 w 4572000"/>
              <a:gd name="connsiteY6" fmla="*/ 381000 h 1882140"/>
              <a:gd name="connsiteX7" fmla="*/ 3566160 w 4572000"/>
              <a:gd name="connsiteY7" fmla="*/ 419100 h 1882140"/>
              <a:gd name="connsiteX8" fmla="*/ 3520440 w 4572000"/>
              <a:gd name="connsiteY8" fmla="*/ 464820 h 1882140"/>
              <a:gd name="connsiteX9" fmla="*/ 3497580 w 4572000"/>
              <a:gd name="connsiteY9" fmla="*/ 487680 h 1882140"/>
              <a:gd name="connsiteX10" fmla="*/ 3444240 w 4572000"/>
              <a:gd name="connsiteY10" fmla="*/ 525780 h 1882140"/>
              <a:gd name="connsiteX11" fmla="*/ 3352800 w 4572000"/>
              <a:gd name="connsiteY11" fmla="*/ 609600 h 1882140"/>
              <a:gd name="connsiteX12" fmla="*/ 3291840 w 4572000"/>
              <a:gd name="connsiteY12" fmla="*/ 647700 h 1882140"/>
              <a:gd name="connsiteX13" fmla="*/ 3261360 w 4572000"/>
              <a:gd name="connsiteY13" fmla="*/ 678180 h 1882140"/>
              <a:gd name="connsiteX14" fmla="*/ 3200400 w 4572000"/>
              <a:gd name="connsiteY14" fmla="*/ 723900 h 1882140"/>
              <a:gd name="connsiteX15" fmla="*/ 3177540 w 4572000"/>
              <a:gd name="connsiteY15" fmla="*/ 754380 h 1882140"/>
              <a:gd name="connsiteX16" fmla="*/ 3070860 w 4572000"/>
              <a:gd name="connsiteY16" fmla="*/ 830580 h 1882140"/>
              <a:gd name="connsiteX17" fmla="*/ 3048000 w 4572000"/>
              <a:gd name="connsiteY17" fmla="*/ 845820 h 1882140"/>
              <a:gd name="connsiteX18" fmla="*/ 3025140 w 4572000"/>
              <a:gd name="connsiteY18" fmla="*/ 853440 h 1882140"/>
              <a:gd name="connsiteX19" fmla="*/ 2956560 w 4572000"/>
              <a:gd name="connsiteY19" fmla="*/ 891540 h 1882140"/>
              <a:gd name="connsiteX20" fmla="*/ 2910840 w 4572000"/>
              <a:gd name="connsiteY20" fmla="*/ 899160 h 1882140"/>
              <a:gd name="connsiteX21" fmla="*/ 2804160 w 4572000"/>
              <a:gd name="connsiteY21" fmla="*/ 914400 h 1882140"/>
              <a:gd name="connsiteX22" fmla="*/ 2712720 w 4572000"/>
              <a:gd name="connsiteY22" fmla="*/ 906780 h 1882140"/>
              <a:gd name="connsiteX23" fmla="*/ 2682240 w 4572000"/>
              <a:gd name="connsiteY23" fmla="*/ 899160 h 1882140"/>
              <a:gd name="connsiteX24" fmla="*/ 2598420 w 4572000"/>
              <a:gd name="connsiteY24" fmla="*/ 891540 h 1882140"/>
              <a:gd name="connsiteX25" fmla="*/ 2484120 w 4572000"/>
              <a:gd name="connsiteY25" fmla="*/ 845820 h 1882140"/>
              <a:gd name="connsiteX26" fmla="*/ 2415540 w 4572000"/>
              <a:gd name="connsiteY26" fmla="*/ 822960 h 1882140"/>
              <a:gd name="connsiteX27" fmla="*/ 2354580 w 4572000"/>
              <a:gd name="connsiteY27" fmla="*/ 800100 h 1882140"/>
              <a:gd name="connsiteX28" fmla="*/ 2286000 w 4572000"/>
              <a:gd name="connsiteY28" fmla="*/ 777240 h 1882140"/>
              <a:gd name="connsiteX29" fmla="*/ 2247900 w 4572000"/>
              <a:gd name="connsiteY29" fmla="*/ 762000 h 1882140"/>
              <a:gd name="connsiteX30" fmla="*/ 2095500 w 4572000"/>
              <a:gd name="connsiteY30" fmla="*/ 754380 h 1882140"/>
              <a:gd name="connsiteX31" fmla="*/ 2026920 w 4572000"/>
              <a:gd name="connsiteY31" fmla="*/ 739140 h 1882140"/>
              <a:gd name="connsiteX32" fmla="*/ 1958340 w 4572000"/>
              <a:gd name="connsiteY32" fmla="*/ 754380 h 1882140"/>
              <a:gd name="connsiteX33" fmla="*/ 1912620 w 4572000"/>
              <a:gd name="connsiteY33" fmla="*/ 762000 h 1882140"/>
              <a:gd name="connsiteX34" fmla="*/ 1889760 w 4572000"/>
              <a:gd name="connsiteY34" fmla="*/ 769620 h 1882140"/>
              <a:gd name="connsiteX35" fmla="*/ 1844040 w 4572000"/>
              <a:gd name="connsiteY35" fmla="*/ 777240 h 1882140"/>
              <a:gd name="connsiteX36" fmla="*/ 1767840 w 4572000"/>
              <a:gd name="connsiteY36" fmla="*/ 769620 h 1882140"/>
              <a:gd name="connsiteX37" fmla="*/ 1638300 w 4572000"/>
              <a:gd name="connsiteY37" fmla="*/ 693420 h 1882140"/>
              <a:gd name="connsiteX38" fmla="*/ 1592580 w 4572000"/>
              <a:gd name="connsiteY38" fmla="*/ 624840 h 1882140"/>
              <a:gd name="connsiteX39" fmla="*/ 1569720 w 4572000"/>
              <a:gd name="connsiteY39" fmla="*/ 594360 h 1882140"/>
              <a:gd name="connsiteX40" fmla="*/ 1562100 w 4572000"/>
              <a:gd name="connsiteY40" fmla="*/ 563880 h 1882140"/>
              <a:gd name="connsiteX41" fmla="*/ 1524000 w 4572000"/>
              <a:gd name="connsiteY41" fmla="*/ 518160 h 1882140"/>
              <a:gd name="connsiteX42" fmla="*/ 1485900 w 4572000"/>
              <a:gd name="connsiteY42" fmla="*/ 449580 h 1882140"/>
              <a:gd name="connsiteX43" fmla="*/ 1463040 w 4572000"/>
              <a:gd name="connsiteY43" fmla="*/ 411480 h 1882140"/>
              <a:gd name="connsiteX44" fmla="*/ 1440180 w 4572000"/>
              <a:gd name="connsiteY44" fmla="*/ 381000 h 1882140"/>
              <a:gd name="connsiteX45" fmla="*/ 1409700 w 4572000"/>
              <a:gd name="connsiteY45" fmla="*/ 365760 h 1882140"/>
              <a:gd name="connsiteX46" fmla="*/ 1203960 w 4572000"/>
              <a:gd name="connsiteY46" fmla="*/ 297180 h 1882140"/>
              <a:gd name="connsiteX47" fmla="*/ 1112520 w 4572000"/>
              <a:gd name="connsiteY47" fmla="*/ 274320 h 1882140"/>
              <a:gd name="connsiteX48" fmla="*/ 1051560 w 4572000"/>
              <a:gd name="connsiteY48" fmla="*/ 251460 h 1882140"/>
              <a:gd name="connsiteX49" fmla="*/ 990600 w 4572000"/>
              <a:gd name="connsiteY49" fmla="*/ 220980 h 1882140"/>
              <a:gd name="connsiteX50" fmla="*/ 815340 w 4572000"/>
              <a:gd name="connsiteY50" fmla="*/ 160020 h 1882140"/>
              <a:gd name="connsiteX51" fmla="*/ 746760 w 4572000"/>
              <a:gd name="connsiteY51" fmla="*/ 137160 h 1882140"/>
              <a:gd name="connsiteX52" fmla="*/ 693420 w 4572000"/>
              <a:gd name="connsiteY52" fmla="*/ 114300 h 1882140"/>
              <a:gd name="connsiteX53" fmla="*/ 563880 w 4572000"/>
              <a:gd name="connsiteY53" fmla="*/ 76200 h 1882140"/>
              <a:gd name="connsiteX54" fmla="*/ 480060 w 4572000"/>
              <a:gd name="connsiteY54" fmla="*/ 53340 h 1882140"/>
              <a:gd name="connsiteX55" fmla="*/ 403860 w 4572000"/>
              <a:gd name="connsiteY55" fmla="*/ 38100 h 1882140"/>
              <a:gd name="connsiteX56" fmla="*/ 144780 w 4572000"/>
              <a:gd name="connsiteY56" fmla="*/ 60960 h 1882140"/>
              <a:gd name="connsiteX57" fmla="*/ 99060 w 4572000"/>
              <a:gd name="connsiteY57" fmla="*/ 83820 h 1882140"/>
              <a:gd name="connsiteX58" fmla="*/ 76200 w 4572000"/>
              <a:gd name="connsiteY58" fmla="*/ 106680 h 1882140"/>
              <a:gd name="connsiteX59" fmla="*/ 45720 w 4572000"/>
              <a:gd name="connsiteY59" fmla="*/ 129540 h 1882140"/>
              <a:gd name="connsiteX60" fmla="*/ 22860 w 4572000"/>
              <a:gd name="connsiteY60" fmla="*/ 167640 h 1882140"/>
              <a:gd name="connsiteX61" fmla="*/ 7620 w 4572000"/>
              <a:gd name="connsiteY61" fmla="*/ 190500 h 1882140"/>
              <a:gd name="connsiteX62" fmla="*/ 0 w 4572000"/>
              <a:gd name="connsiteY62" fmla="*/ 228600 h 1882140"/>
              <a:gd name="connsiteX63" fmla="*/ 7620 w 4572000"/>
              <a:gd name="connsiteY63" fmla="*/ 342900 h 1882140"/>
              <a:gd name="connsiteX64" fmla="*/ 30480 w 4572000"/>
              <a:gd name="connsiteY64" fmla="*/ 419100 h 1882140"/>
              <a:gd name="connsiteX65" fmla="*/ 106680 w 4572000"/>
              <a:gd name="connsiteY65" fmla="*/ 533400 h 1882140"/>
              <a:gd name="connsiteX66" fmla="*/ 205740 w 4572000"/>
              <a:gd name="connsiteY66" fmla="*/ 594360 h 1882140"/>
              <a:gd name="connsiteX67" fmla="*/ 358140 w 4572000"/>
              <a:gd name="connsiteY67" fmla="*/ 662940 h 1882140"/>
              <a:gd name="connsiteX68" fmla="*/ 457200 w 4572000"/>
              <a:gd name="connsiteY68" fmla="*/ 678180 h 1882140"/>
              <a:gd name="connsiteX69" fmla="*/ 541020 w 4572000"/>
              <a:gd name="connsiteY69" fmla="*/ 693420 h 1882140"/>
              <a:gd name="connsiteX70" fmla="*/ 617220 w 4572000"/>
              <a:gd name="connsiteY70" fmla="*/ 708660 h 1882140"/>
              <a:gd name="connsiteX71" fmla="*/ 693420 w 4572000"/>
              <a:gd name="connsiteY71" fmla="*/ 716280 h 1882140"/>
              <a:gd name="connsiteX72" fmla="*/ 807720 w 4572000"/>
              <a:gd name="connsiteY72" fmla="*/ 739140 h 1882140"/>
              <a:gd name="connsiteX73" fmla="*/ 861060 w 4572000"/>
              <a:gd name="connsiteY73" fmla="*/ 762000 h 1882140"/>
              <a:gd name="connsiteX74" fmla="*/ 861060 w 4572000"/>
              <a:gd name="connsiteY74" fmla="*/ 853440 h 1882140"/>
              <a:gd name="connsiteX75" fmla="*/ 838200 w 4572000"/>
              <a:gd name="connsiteY75" fmla="*/ 883920 h 1882140"/>
              <a:gd name="connsiteX76" fmla="*/ 815340 w 4572000"/>
              <a:gd name="connsiteY76" fmla="*/ 944880 h 1882140"/>
              <a:gd name="connsiteX77" fmla="*/ 800100 w 4572000"/>
              <a:gd name="connsiteY77" fmla="*/ 975360 h 1882140"/>
              <a:gd name="connsiteX78" fmla="*/ 777240 w 4572000"/>
              <a:gd name="connsiteY78" fmla="*/ 1066800 h 1882140"/>
              <a:gd name="connsiteX79" fmla="*/ 769620 w 4572000"/>
              <a:gd name="connsiteY79" fmla="*/ 1097280 h 1882140"/>
              <a:gd name="connsiteX80" fmla="*/ 777240 w 4572000"/>
              <a:gd name="connsiteY80" fmla="*/ 1165860 h 1882140"/>
              <a:gd name="connsiteX81" fmla="*/ 822960 w 4572000"/>
              <a:gd name="connsiteY81" fmla="*/ 1226820 h 1882140"/>
              <a:gd name="connsiteX82" fmla="*/ 845820 w 4572000"/>
              <a:gd name="connsiteY82" fmla="*/ 1242060 h 1882140"/>
              <a:gd name="connsiteX83" fmla="*/ 891540 w 4572000"/>
              <a:gd name="connsiteY83" fmla="*/ 1249680 h 1882140"/>
              <a:gd name="connsiteX84" fmla="*/ 952500 w 4572000"/>
              <a:gd name="connsiteY84" fmla="*/ 1264920 h 1882140"/>
              <a:gd name="connsiteX85" fmla="*/ 1005840 w 4572000"/>
              <a:gd name="connsiteY85" fmla="*/ 1280160 h 1882140"/>
              <a:gd name="connsiteX86" fmla="*/ 1165860 w 4572000"/>
              <a:gd name="connsiteY86" fmla="*/ 1287780 h 1882140"/>
              <a:gd name="connsiteX87" fmla="*/ 1310640 w 4572000"/>
              <a:gd name="connsiteY87" fmla="*/ 1318260 h 1882140"/>
              <a:gd name="connsiteX88" fmla="*/ 1356360 w 4572000"/>
              <a:gd name="connsiteY88" fmla="*/ 1333500 h 1882140"/>
              <a:gd name="connsiteX89" fmla="*/ 1546860 w 4572000"/>
              <a:gd name="connsiteY89" fmla="*/ 1356360 h 1882140"/>
              <a:gd name="connsiteX90" fmla="*/ 1653540 w 4572000"/>
              <a:gd name="connsiteY90" fmla="*/ 1379220 h 1882140"/>
              <a:gd name="connsiteX91" fmla="*/ 1684020 w 4572000"/>
              <a:gd name="connsiteY91" fmla="*/ 1386840 h 1882140"/>
              <a:gd name="connsiteX92" fmla="*/ 1760220 w 4572000"/>
              <a:gd name="connsiteY92" fmla="*/ 1394460 h 1882140"/>
              <a:gd name="connsiteX93" fmla="*/ 1805940 w 4572000"/>
              <a:gd name="connsiteY93" fmla="*/ 1417320 h 1882140"/>
              <a:gd name="connsiteX94" fmla="*/ 1851660 w 4572000"/>
              <a:gd name="connsiteY94" fmla="*/ 1432560 h 1882140"/>
              <a:gd name="connsiteX95" fmla="*/ 1874520 w 4572000"/>
              <a:gd name="connsiteY95" fmla="*/ 1455420 h 1882140"/>
              <a:gd name="connsiteX96" fmla="*/ 1905000 w 4572000"/>
              <a:gd name="connsiteY96" fmla="*/ 1524000 h 1882140"/>
              <a:gd name="connsiteX97" fmla="*/ 1912620 w 4572000"/>
              <a:gd name="connsiteY97" fmla="*/ 1546860 h 1882140"/>
              <a:gd name="connsiteX98" fmla="*/ 1950720 w 4572000"/>
              <a:gd name="connsiteY98" fmla="*/ 1600200 h 1882140"/>
              <a:gd name="connsiteX99" fmla="*/ 1973580 w 4572000"/>
              <a:gd name="connsiteY99" fmla="*/ 1615440 h 1882140"/>
              <a:gd name="connsiteX100" fmla="*/ 2011680 w 4572000"/>
              <a:gd name="connsiteY100" fmla="*/ 1684020 h 1882140"/>
              <a:gd name="connsiteX101" fmla="*/ 2072640 w 4572000"/>
              <a:gd name="connsiteY101" fmla="*/ 1729740 h 1882140"/>
              <a:gd name="connsiteX102" fmla="*/ 2103120 w 4572000"/>
              <a:gd name="connsiteY102" fmla="*/ 1752600 h 1882140"/>
              <a:gd name="connsiteX103" fmla="*/ 2141220 w 4572000"/>
              <a:gd name="connsiteY103" fmla="*/ 1767840 h 1882140"/>
              <a:gd name="connsiteX104" fmla="*/ 2164080 w 4572000"/>
              <a:gd name="connsiteY104" fmla="*/ 1783080 h 1882140"/>
              <a:gd name="connsiteX105" fmla="*/ 2202180 w 4572000"/>
              <a:gd name="connsiteY105" fmla="*/ 1798320 h 1882140"/>
              <a:gd name="connsiteX106" fmla="*/ 2255520 w 4572000"/>
              <a:gd name="connsiteY106" fmla="*/ 1828800 h 1882140"/>
              <a:gd name="connsiteX107" fmla="*/ 2293620 w 4572000"/>
              <a:gd name="connsiteY107" fmla="*/ 1836420 h 1882140"/>
              <a:gd name="connsiteX108" fmla="*/ 2362200 w 4572000"/>
              <a:gd name="connsiteY108" fmla="*/ 1859280 h 1882140"/>
              <a:gd name="connsiteX109" fmla="*/ 2453640 w 4572000"/>
              <a:gd name="connsiteY109" fmla="*/ 1882140 h 1882140"/>
              <a:gd name="connsiteX110" fmla="*/ 2560320 w 4572000"/>
              <a:gd name="connsiteY110" fmla="*/ 1874520 h 1882140"/>
              <a:gd name="connsiteX111" fmla="*/ 2628900 w 4572000"/>
              <a:gd name="connsiteY111" fmla="*/ 1844040 h 1882140"/>
              <a:gd name="connsiteX112" fmla="*/ 2697480 w 4572000"/>
              <a:gd name="connsiteY112" fmla="*/ 1775460 h 1882140"/>
              <a:gd name="connsiteX113" fmla="*/ 2735580 w 4572000"/>
              <a:gd name="connsiteY113" fmla="*/ 1760220 h 1882140"/>
              <a:gd name="connsiteX114" fmla="*/ 2842260 w 4572000"/>
              <a:gd name="connsiteY114" fmla="*/ 1722120 h 1882140"/>
              <a:gd name="connsiteX115" fmla="*/ 2865120 w 4572000"/>
              <a:gd name="connsiteY115" fmla="*/ 1706880 h 1882140"/>
              <a:gd name="connsiteX116" fmla="*/ 2948940 w 4572000"/>
              <a:gd name="connsiteY116" fmla="*/ 1638300 h 1882140"/>
              <a:gd name="connsiteX117" fmla="*/ 2979420 w 4572000"/>
              <a:gd name="connsiteY117" fmla="*/ 1615440 h 1882140"/>
              <a:gd name="connsiteX118" fmla="*/ 3101340 w 4572000"/>
              <a:gd name="connsiteY118" fmla="*/ 1524000 h 1882140"/>
              <a:gd name="connsiteX119" fmla="*/ 3147060 w 4572000"/>
              <a:gd name="connsiteY119" fmla="*/ 1501140 h 1882140"/>
              <a:gd name="connsiteX120" fmla="*/ 3200400 w 4572000"/>
              <a:gd name="connsiteY120" fmla="*/ 1478280 h 1882140"/>
              <a:gd name="connsiteX121" fmla="*/ 3276600 w 4572000"/>
              <a:gd name="connsiteY121" fmla="*/ 1432560 h 1882140"/>
              <a:gd name="connsiteX122" fmla="*/ 3345180 w 4572000"/>
              <a:gd name="connsiteY122" fmla="*/ 1394460 h 1882140"/>
              <a:gd name="connsiteX123" fmla="*/ 3406140 w 4572000"/>
              <a:gd name="connsiteY123" fmla="*/ 1363980 h 1882140"/>
              <a:gd name="connsiteX124" fmla="*/ 3436620 w 4572000"/>
              <a:gd name="connsiteY124" fmla="*/ 1341120 h 1882140"/>
              <a:gd name="connsiteX125" fmla="*/ 3474720 w 4572000"/>
              <a:gd name="connsiteY125" fmla="*/ 1325880 h 1882140"/>
              <a:gd name="connsiteX126" fmla="*/ 3512820 w 4572000"/>
              <a:gd name="connsiteY126" fmla="*/ 1295400 h 1882140"/>
              <a:gd name="connsiteX127" fmla="*/ 3550920 w 4572000"/>
              <a:gd name="connsiteY127" fmla="*/ 1272540 h 1882140"/>
              <a:gd name="connsiteX128" fmla="*/ 3589020 w 4572000"/>
              <a:gd name="connsiteY128" fmla="*/ 1242060 h 1882140"/>
              <a:gd name="connsiteX129" fmla="*/ 3634740 w 4572000"/>
              <a:gd name="connsiteY129" fmla="*/ 1211580 h 1882140"/>
              <a:gd name="connsiteX130" fmla="*/ 3710940 w 4572000"/>
              <a:gd name="connsiteY130" fmla="*/ 1150620 h 1882140"/>
              <a:gd name="connsiteX131" fmla="*/ 3741420 w 4572000"/>
              <a:gd name="connsiteY131" fmla="*/ 1120140 h 1882140"/>
              <a:gd name="connsiteX132" fmla="*/ 3764280 w 4572000"/>
              <a:gd name="connsiteY132" fmla="*/ 1112520 h 1882140"/>
              <a:gd name="connsiteX133" fmla="*/ 3817620 w 4572000"/>
              <a:gd name="connsiteY133" fmla="*/ 1051560 h 1882140"/>
              <a:gd name="connsiteX134" fmla="*/ 3848100 w 4572000"/>
              <a:gd name="connsiteY134" fmla="*/ 1028700 h 1882140"/>
              <a:gd name="connsiteX135" fmla="*/ 3870960 w 4572000"/>
              <a:gd name="connsiteY135" fmla="*/ 998220 h 1882140"/>
              <a:gd name="connsiteX136" fmla="*/ 3893820 w 4572000"/>
              <a:gd name="connsiteY136" fmla="*/ 975360 h 1882140"/>
              <a:gd name="connsiteX137" fmla="*/ 3909060 w 4572000"/>
              <a:gd name="connsiteY137" fmla="*/ 952500 h 1882140"/>
              <a:gd name="connsiteX138" fmla="*/ 3939540 w 4572000"/>
              <a:gd name="connsiteY138" fmla="*/ 929640 h 1882140"/>
              <a:gd name="connsiteX139" fmla="*/ 3977640 w 4572000"/>
              <a:gd name="connsiteY139" fmla="*/ 883920 h 1882140"/>
              <a:gd name="connsiteX140" fmla="*/ 4084320 w 4572000"/>
              <a:gd name="connsiteY140" fmla="*/ 800100 h 1882140"/>
              <a:gd name="connsiteX141" fmla="*/ 4152900 w 4572000"/>
              <a:gd name="connsiteY141" fmla="*/ 754380 h 1882140"/>
              <a:gd name="connsiteX142" fmla="*/ 4251960 w 4572000"/>
              <a:gd name="connsiteY142" fmla="*/ 693420 h 1882140"/>
              <a:gd name="connsiteX143" fmla="*/ 4290060 w 4572000"/>
              <a:gd name="connsiteY143" fmla="*/ 662940 h 1882140"/>
              <a:gd name="connsiteX144" fmla="*/ 4404360 w 4572000"/>
              <a:gd name="connsiteY144" fmla="*/ 579120 h 1882140"/>
              <a:gd name="connsiteX145" fmla="*/ 4480560 w 4572000"/>
              <a:gd name="connsiteY145" fmla="*/ 502920 h 1882140"/>
              <a:gd name="connsiteX146" fmla="*/ 4511040 w 4572000"/>
              <a:gd name="connsiteY146" fmla="*/ 472440 h 1882140"/>
              <a:gd name="connsiteX147" fmla="*/ 4526280 w 4572000"/>
              <a:gd name="connsiteY147" fmla="*/ 426720 h 1882140"/>
              <a:gd name="connsiteX148" fmla="*/ 4549140 w 4572000"/>
              <a:gd name="connsiteY148" fmla="*/ 381000 h 1882140"/>
              <a:gd name="connsiteX149" fmla="*/ 4572000 w 4572000"/>
              <a:gd name="connsiteY149" fmla="*/ 312420 h 1882140"/>
              <a:gd name="connsiteX150" fmla="*/ 4556760 w 4572000"/>
              <a:gd name="connsiteY150" fmla="*/ 205740 h 1882140"/>
              <a:gd name="connsiteX151" fmla="*/ 4533900 w 4572000"/>
              <a:gd name="connsiteY151" fmla="*/ 175260 h 1882140"/>
              <a:gd name="connsiteX152" fmla="*/ 4503420 w 4572000"/>
              <a:gd name="connsiteY152" fmla="*/ 129540 h 1882140"/>
              <a:gd name="connsiteX153" fmla="*/ 4434840 w 4572000"/>
              <a:gd name="connsiteY153" fmla="*/ 91440 h 1882140"/>
              <a:gd name="connsiteX154" fmla="*/ 4297680 w 4572000"/>
              <a:gd name="connsiteY154" fmla="*/ 30480 h 1882140"/>
              <a:gd name="connsiteX155" fmla="*/ 4183380 w 4572000"/>
              <a:gd name="connsiteY155" fmla="*/ 0 h 1882140"/>
              <a:gd name="connsiteX156" fmla="*/ 4130040 w 4572000"/>
              <a:gd name="connsiteY156" fmla="*/ 15240 h 1882140"/>
              <a:gd name="connsiteX157" fmla="*/ 4107180 w 4572000"/>
              <a:gd name="connsiteY157" fmla="*/ 30480 h 1882140"/>
              <a:gd name="connsiteX158" fmla="*/ 4091940 w 4572000"/>
              <a:gd name="connsiteY158" fmla="*/ 30480 h 1882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</a:cxnLst>
            <a:rect l="l" t="t" r="r" b="b"/>
            <a:pathLst>
              <a:path w="4572000" h="1882140">
                <a:moveTo>
                  <a:pt x="4091940" y="30480"/>
                </a:moveTo>
                <a:cubicBezTo>
                  <a:pt x="4071620" y="36830"/>
                  <a:pt x="4055903" y="34794"/>
                  <a:pt x="3985260" y="68580"/>
                </a:cubicBezTo>
                <a:cubicBezTo>
                  <a:pt x="3929105" y="95437"/>
                  <a:pt x="3859763" y="126659"/>
                  <a:pt x="3810000" y="167640"/>
                </a:cubicBezTo>
                <a:cubicBezTo>
                  <a:pt x="3747485" y="219123"/>
                  <a:pt x="3758826" y="222750"/>
                  <a:pt x="3710940" y="274320"/>
                </a:cubicBezTo>
                <a:cubicBezTo>
                  <a:pt x="3691386" y="295378"/>
                  <a:pt x="3670300" y="314960"/>
                  <a:pt x="3649980" y="335280"/>
                </a:cubicBezTo>
                <a:cubicBezTo>
                  <a:pt x="3642360" y="342900"/>
                  <a:pt x="3633098" y="349174"/>
                  <a:pt x="3627120" y="358140"/>
                </a:cubicBezTo>
                <a:cubicBezTo>
                  <a:pt x="3622040" y="365760"/>
                  <a:pt x="3618356" y="374524"/>
                  <a:pt x="3611880" y="381000"/>
                </a:cubicBezTo>
                <a:cubicBezTo>
                  <a:pt x="3597852" y="395028"/>
                  <a:pt x="3580784" y="405695"/>
                  <a:pt x="3566160" y="419100"/>
                </a:cubicBezTo>
                <a:cubicBezTo>
                  <a:pt x="3550272" y="433664"/>
                  <a:pt x="3535680" y="449580"/>
                  <a:pt x="3520440" y="464820"/>
                </a:cubicBezTo>
                <a:cubicBezTo>
                  <a:pt x="3512820" y="472440"/>
                  <a:pt x="3506546" y="481702"/>
                  <a:pt x="3497580" y="487680"/>
                </a:cubicBezTo>
                <a:cubicBezTo>
                  <a:pt x="3482044" y="498037"/>
                  <a:pt x="3457236" y="513965"/>
                  <a:pt x="3444240" y="525780"/>
                </a:cubicBezTo>
                <a:cubicBezTo>
                  <a:pt x="3393898" y="571546"/>
                  <a:pt x="3401157" y="575750"/>
                  <a:pt x="3352800" y="609600"/>
                </a:cubicBezTo>
                <a:cubicBezTo>
                  <a:pt x="3346572" y="613959"/>
                  <a:pt x="3302459" y="638598"/>
                  <a:pt x="3291840" y="647700"/>
                </a:cubicBezTo>
                <a:cubicBezTo>
                  <a:pt x="3280931" y="657051"/>
                  <a:pt x="3272398" y="668982"/>
                  <a:pt x="3261360" y="678180"/>
                </a:cubicBezTo>
                <a:cubicBezTo>
                  <a:pt x="3241847" y="694441"/>
                  <a:pt x="3215640" y="703580"/>
                  <a:pt x="3200400" y="723900"/>
                </a:cubicBezTo>
                <a:cubicBezTo>
                  <a:pt x="3192780" y="734060"/>
                  <a:pt x="3186937" y="745837"/>
                  <a:pt x="3177540" y="754380"/>
                </a:cubicBezTo>
                <a:cubicBezTo>
                  <a:pt x="3151548" y="778009"/>
                  <a:pt x="3101932" y="809865"/>
                  <a:pt x="3070860" y="830580"/>
                </a:cubicBezTo>
                <a:cubicBezTo>
                  <a:pt x="3063240" y="835660"/>
                  <a:pt x="3056688" y="842924"/>
                  <a:pt x="3048000" y="845820"/>
                </a:cubicBezTo>
                <a:cubicBezTo>
                  <a:pt x="3040380" y="848360"/>
                  <a:pt x="3032324" y="849848"/>
                  <a:pt x="3025140" y="853440"/>
                </a:cubicBezTo>
                <a:cubicBezTo>
                  <a:pt x="2980042" y="875989"/>
                  <a:pt x="3025468" y="868571"/>
                  <a:pt x="2956560" y="891540"/>
                </a:cubicBezTo>
                <a:cubicBezTo>
                  <a:pt x="2941903" y="896426"/>
                  <a:pt x="2926135" y="896975"/>
                  <a:pt x="2910840" y="899160"/>
                </a:cubicBezTo>
                <a:cubicBezTo>
                  <a:pt x="2777331" y="918233"/>
                  <a:pt x="2913249" y="896218"/>
                  <a:pt x="2804160" y="914400"/>
                </a:cubicBezTo>
                <a:cubicBezTo>
                  <a:pt x="2773680" y="911860"/>
                  <a:pt x="2743069" y="910574"/>
                  <a:pt x="2712720" y="906780"/>
                </a:cubicBezTo>
                <a:cubicBezTo>
                  <a:pt x="2702328" y="905481"/>
                  <a:pt x="2692621" y="900544"/>
                  <a:pt x="2682240" y="899160"/>
                </a:cubicBezTo>
                <a:cubicBezTo>
                  <a:pt x="2654431" y="895452"/>
                  <a:pt x="2626360" y="894080"/>
                  <a:pt x="2598420" y="891540"/>
                </a:cubicBezTo>
                <a:cubicBezTo>
                  <a:pt x="2545690" y="868941"/>
                  <a:pt x="2540130" y="865588"/>
                  <a:pt x="2484120" y="845820"/>
                </a:cubicBezTo>
                <a:cubicBezTo>
                  <a:pt x="2461397" y="837800"/>
                  <a:pt x="2438263" y="830980"/>
                  <a:pt x="2415540" y="822960"/>
                </a:cubicBezTo>
                <a:cubicBezTo>
                  <a:pt x="2395075" y="815737"/>
                  <a:pt x="2375045" y="807323"/>
                  <a:pt x="2354580" y="800100"/>
                </a:cubicBezTo>
                <a:cubicBezTo>
                  <a:pt x="2331857" y="792080"/>
                  <a:pt x="2308693" y="785345"/>
                  <a:pt x="2286000" y="777240"/>
                </a:cubicBezTo>
                <a:cubicBezTo>
                  <a:pt x="2273119" y="772639"/>
                  <a:pt x="2261481" y="763630"/>
                  <a:pt x="2247900" y="762000"/>
                </a:cubicBezTo>
                <a:cubicBezTo>
                  <a:pt x="2197399" y="755940"/>
                  <a:pt x="2146300" y="756920"/>
                  <a:pt x="2095500" y="754380"/>
                </a:cubicBezTo>
                <a:cubicBezTo>
                  <a:pt x="2072640" y="749300"/>
                  <a:pt x="2050338" y="739140"/>
                  <a:pt x="2026920" y="739140"/>
                </a:cubicBezTo>
                <a:cubicBezTo>
                  <a:pt x="2003502" y="739140"/>
                  <a:pt x="1981303" y="749787"/>
                  <a:pt x="1958340" y="754380"/>
                </a:cubicBezTo>
                <a:cubicBezTo>
                  <a:pt x="1943190" y="757410"/>
                  <a:pt x="1927702" y="758648"/>
                  <a:pt x="1912620" y="762000"/>
                </a:cubicBezTo>
                <a:cubicBezTo>
                  <a:pt x="1904779" y="763742"/>
                  <a:pt x="1897601" y="767878"/>
                  <a:pt x="1889760" y="769620"/>
                </a:cubicBezTo>
                <a:cubicBezTo>
                  <a:pt x="1874678" y="772972"/>
                  <a:pt x="1859280" y="774700"/>
                  <a:pt x="1844040" y="777240"/>
                </a:cubicBezTo>
                <a:cubicBezTo>
                  <a:pt x="1818640" y="774700"/>
                  <a:pt x="1792182" y="777307"/>
                  <a:pt x="1767840" y="769620"/>
                </a:cubicBezTo>
                <a:cubicBezTo>
                  <a:pt x="1756311" y="765979"/>
                  <a:pt x="1649966" y="703141"/>
                  <a:pt x="1638300" y="693420"/>
                </a:cubicBezTo>
                <a:cubicBezTo>
                  <a:pt x="1604328" y="665110"/>
                  <a:pt x="1612576" y="656834"/>
                  <a:pt x="1592580" y="624840"/>
                </a:cubicBezTo>
                <a:cubicBezTo>
                  <a:pt x="1585849" y="614070"/>
                  <a:pt x="1577340" y="604520"/>
                  <a:pt x="1569720" y="594360"/>
                </a:cubicBezTo>
                <a:cubicBezTo>
                  <a:pt x="1567180" y="584200"/>
                  <a:pt x="1566225" y="573506"/>
                  <a:pt x="1562100" y="563880"/>
                </a:cubicBezTo>
                <a:cubicBezTo>
                  <a:pt x="1550254" y="536238"/>
                  <a:pt x="1542309" y="542572"/>
                  <a:pt x="1524000" y="518160"/>
                </a:cubicBezTo>
                <a:cubicBezTo>
                  <a:pt x="1503582" y="490936"/>
                  <a:pt x="1501408" y="477495"/>
                  <a:pt x="1485900" y="449580"/>
                </a:cubicBezTo>
                <a:cubicBezTo>
                  <a:pt x="1478707" y="436633"/>
                  <a:pt x="1471255" y="423803"/>
                  <a:pt x="1463040" y="411480"/>
                </a:cubicBezTo>
                <a:cubicBezTo>
                  <a:pt x="1455995" y="400913"/>
                  <a:pt x="1449823" y="389265"/>
                  <a:pt x="1440180" y="381000"/>
                </a:cubicBezTo>
                <a:cubicBezTo>
                  <a:pt x="1431555" y="373608"/>
                  <a:pt x="1420141" y="370235"/>
                  <a:pt x="1409700" y="365760"/>
                </a:cubicBezTo>
                <a:cubicBezTo>
                  <a:pt x="1209076" y="279778"/>
                  <a:pt x="1352094" y="334214"/>
                  <a:pt x="1203960" y="297180"/>
                </a:cubicBezTo>
                <a:cubicBezTo>
                  <a:pt x="1083205" y="266991"/>
                  <a:pt x="1232155" y="294259"/>
                  <a:pt x="1112520" y="274320"/>
                </a:cubicBezTo>
                <a:cubicBezTo>
                  <a:pt x="1092200" y="266700"/>
                  <a:pt x="1071442" y="260158"/>
                  <a:pt x="1051560" y="251460"/>
                </a:cubicBezTo>
                <a:cubicBezTo>
                  <a:pt x="1030746" y="242354"/>
                  <a:pt x="1011787" y="229181"/>
                  <a:pt x="990600" y="220980"/>
                </a:cubicBezTo>
                <a:cubicBezTo>
                  <a:pt x="932918" y="198651"/>
                  <a:pt x="873834" y="180127"/>
                  <a:pt x="815340" y="160020"/>
                </a:cubicBezTo>
                <a:cubicBezTo>
                  <a:pt x="792552" y="152187"/>
                  <a:pt x="768908" y="146652"/>
                  <a:pt x="746760" y="137160"/>
                </a:cubicBezTo>
                <a:cubicBezTo>
                  <a:pt x="728980" y="129540"/>
                  <a:pt x="711771" y="120417"/>
                  <a:pt x="693420" y="114300"/>
                </a:cubicBezTo>
                <a:cubicBezTo>
                  <a:pt x="650721" y="100067"/>
                  <a:pt x="607157" y="88565"/>
                  <a:pt x="563880" y="76200"/>
                </a:cubicBezTo>
                <a:cubicBezTo>
                  <a:pt x="536034" y="68244"/>
                  <a:pt x="508626" y="58101"/>
                  <a:pt x="480060" y="53340"/>
                </a:cubicBezTo>
                <a:cubicBezTo>
                  <a:pt x="424010" y="43998"/>
                  <a:pt x="449329" y="49467"/>
                  <a:pt x="403860" y="38100"/>
                </a:cubicBezTo>
                <a:cubicBezTo>
                  <a:pt x="305652" y="41737"/>
                  <a:pt x="230153" y="28124"/>
                  <a:pt x="144780" y="60960"/>
                </a:cubicBezTo>
                <a:cubicBezTo>
                  <a:pt x="128877" y="67077"/>
                  <a:pt x="113237" y="74369"/>
                  <a:pt x="99060" y="83820"/>
                </a:cubicBezTo>
                <a:cubicBezTo>
                  <a:pt x="90094" y="89798"/>
                  <a:pt x="84382" y="99667"/>
                  <a:pt x="76200" y="106680"/>
                </a:cubicBezTo>
                <a:cubicBezTo>
                  <a:pt x="66557" y="114945"/>
                  <a:pt x="55880" y="121920"/>
                  <a:pt x="45720" y="129540"/>
                </a:cubicBezTo>
                <a:cubicBezTo>
                  <a:pt x="38100" y="142240"/>
                  <a:pt x="30710" y="155081"/>
                  <a:pt x="22860" y="167640"/>
                </a:cubicBezTo>
                <a:cubicBezTo>
                  <a:pt x="18006" y="175406"/>
                  <a:pt x="10836" y="181925"/>
                  <a:pt x="7620" y="190500"/>
                </a:cubicBezTo>
                <a:cubicBezTo>
                  <a:pt x="3072" y="202627"/>
                  <a:pt x="2540" y="215900"/>
                  <a:pt x="0" y="228600"/>
                </a:cubicBezTo>
                <a:cubicBezTo>
                  <a:pt x="2540" y="266700"/>
                  <a:pt x="3623" y="304925"/>
                  <a:pt x="7620" y="342900"/>
                </a:cubicBezTo>
                <a:cubicBezTo>
                  <a:pt x="9118" y="357131"/>
                  <a:pt x="27296" y="412276"/>
                  <a:pt x="30480" y="419100"/>
                </a:cubicBezTo>
                <a:cubicBezTo>
                  <a:pt x="47903" y="456435"/>
                  <a:pt x="74832" y="504448"/>
                  <a:pt x="106680" y="533400"/>
                </a:cubicBezTo>
                <a:cubicBezTo>
                  <a:pt x="122296" y="547596"/>
                  <a:pt x="189205" y="585699"/>
                  <a:pt x="205740" y="594360"/>
                </a:cubicBezTo>
                <a:cubicBezTo>
                  <a:pt x="265466" y="625645"/>
                  <a:pt x="299481" y="646942"/>
                  <a:pt x="358140" y="662940"/>
                </a:cubicBezTo>
                <a:cubicBezTo>
                  <a:pt x="392845" y="672405"/>
                  <a:pt x="420506" y="672386"/>
                  <a:pt x="457200" y="678180"/>
                </a:cubicBezTo>
                <a:cubicBezTo>
                  <a:pt x="485251" y="682609"/>
                  <a:pt x="513123" y="688106"/>
                  <a:pt x="541020" y="693420"/>
                </a:cubicBezTo>
                <a:cubicBezTo>
                  <a:pt x="566466" y="698267"/>
                  <a:pt x="591604" y="704818"/>
                  <a:pt x="617220" y="708660"/>
                </a:cubicBezTo>
                <a:cubicBezTo>
                  <a:pt x="642464" y="712447"/>
                  <a:pt x="668020" y="713740"/>
                  <a:pt x="693420" y="716280"/>
                </a:cubicBezTo>
                <a:cubicBezTo>
                  <a:pt x="780644" y="745355"/>
                  <a:pt x="694992" y="720352"/>
                  <a:pt x="807720" y="739140"/>
                </a:cubicBezTo>
                <a:cubicBezTo>
                  <a:pt x="824538" y="741943"/>
                  <a:pt x="847180" y="755060"/>
                  <a:pt x="861060" y="762000"/>
                </a:cubicBezTo>
                <a:cubicBezTo>
                  <a:pt x="870389" y="799315"/>
                  <a:pt x="876350" y="807571"/>
                  <a:pt x="861060" y="853440"/>
                </a:cubicBezTo>
                <a:cubicBezTo>
                  <a:pt x="857044" y="865488"/>
                  <a:pt x="844931" y="873150"/>
                  <a:pt x="838200" y="883920"/>
                </a:cubicBezTo>
                <a:cubicBezTo>
                  <a:pt x="811681" y="926350"/>
                  <a:pt x="831796" y="900998"/>
                  <a:pt x="815340" y="944880"/>
                </a:cubicBezTo>
                <a:cubicBezTo>
                  <a:pt x="811352" y="955516"/>
                  <a:pt x="803692" y="964584"/>
                  <a:pt x="800100" y="975360"/>
                </a:cubicBezTo>
                <a:lnTo>
                  <a:pt x="777240" y="1066800"/>
                </a:lnTo>
                <a:lnTo>
                  <a:pt x="769620" y="1097280"/>
                </a:lnTo>
                <a:cubicBezTo>
                  <a:pt x="772160" y="1120140"/>
                  <a:pt x="770921" y="1143744"/>
                  <a:pt x="777240" y="1165860"/>
                </a:cubicBezTo>
                <a:cubicBezTo>
                  <a:pt x="783253" y="1186906"/>
                  <a:pt x="805919" y="1212619"/>
                  <a:pt x="822960" y="1226820"/>
                </a:cubicBezTo>
                <a:cubicBezTo>
                  <a:pt x="829995" y="1232683"/>
                  <a:pt x="837132" y="1239164"/>
                  <a:pt x="845820" y="1242060"/>
                </a:cubicBezTo>
                <a:cubicBezTo>
                  <a:pt x="860477" y="1246946"/>
                  <a:pt x="876433" y="1246443"/>
                  <a:pt x="891540" y="1249680"/>
                </a:cubicBezTo>
                <a:cubicBezTo>
                  <a:pt x="912020" y="1254069"/>
                  <a:pt x="932262" y="1259523"/>
                  <a:pt x="952500" y="1264920"/>
                </a:cubicBezTo>
                <a:cubicBezTo>
                  <a:pt x="970367" y="1269685"/>
                  <a:pt x="987454" y="1278190"/>
                  <a:pt x="1005840" y="1280160"/>
                </a:cubicBezTo>
                <a:cubicBezTo>
                  <a:pt x="1058937" y="1285849"/>
                  <a:pt x="1112520" y="1285240"/>
                  <a:pt x="1165860" y="1287780"/>
                </a:cubicBezTo>
                <a:cubicBezTo>
                  <a:pt x="1274724" y="1314996"/>
                  <a:pt x="1226198" y="1306197"/>
                  <a:pt x="1310640" y="1318260"/>
                </a:cubicBezTo>
                <a:cubicBezTo>
                  <a:pt x="1325880" y="1323340"/>
                  <a:pt x="1340608" y="1330350"/>
                  <a:pt x="1356360" y="1333500"/>
                </a:cubicBezTo>
                <a:cubicBezTo>
                  <a:pt x="1420385" y="1346305"/>
                  <a:pt x="1482272" y="1350488"/>
                  <a:pt x="1546860" y="1356360"/>
                </a:cubicBezTo>
                <a:cubicBezTo>
                  <a:pt x="1682802" y="1390346"/>
                  <a:pt x="1542906" y="1357093"/>
                  <a:pt x="1653540" y="1379220"/>
                </a:cubicBezTo>
                <a:cubicBezTo>
                  <a:pt x="1663809" y="1381274"/>
                  <a:pt x="1673653" y="1385359"/>
                  <a:pt x="1684020" y="1386840"/>
                </a:cubicBezTo>
                <a:cubicBezTo>
                  <a:pt x="1709290" y="1390450"/>
                  <a:pt x="1734820" y="1391920"/>
                  <a:pt x="1760220" y="1394460"/>
                </a:cubicBezTo>
                <a:cubicBezTo>
                  <a:pt x="1775460" y="1402080"/>
                  <a:pt x="1790212" y="1410767"/>
                  <a:pt x="1805940" y="1417320"/>
                </a:cubicBezTo>
                <a:cubicBezTo>
                  <a:pt x="1820769" y="1423499"/>
                  <a:pt x="1837617" y="1424758"/>
                  <a:pt x="1851660" y="1432560"/>
                </a:cubicBezTo>
                <a:cubicBezTo>
                  <a:pt x="1861080" y="1437793"/>
                  <a:pt x="1866900" y="1447800"/>
                  <a:pt x="1874520" y="1455420"/>
                </a:cubicBezTo>
                <a:cubicBezTo>
                  <a:pt x="1913838" y="1573373"/>
                  <a:pt x="1868774" y="1451547"/>
                  <a:pt x="1905000" y="1524000"/>
                </a:cubicBezTo>
                <a:cubicBezTo>
                  <a:pt x="1908592" y="1531184"/>
                  <a:pt x="1909028" y="1539676"/>
                  <a:pt x="1912620" y="1546860"/>
                </a:cubicBezTo>
                <a:cubicBezTo>
                  <a:pt x="1916947" y="1555513"/>
                  <a:pt x="1947268" y="1596748"/>
                  <a:pt x="1950720" y="1600200"/>
                </a:cubicBezTo>
                <a:cubicBezTo>
                  <a:pt x="1957196" y="1606676"/>
                  <a:pt x="1965960" y="1610360"/>
                  <a:pt x="1973580" y="1615440"/>
                </a:cubicBezTo>
                <a:cubicBezTo>
                  <a:pt x="1980767" y="1629813"/>
                  <a:pt x="2002112" y="1674452"/>
                  <a:pt x="2011680" y="1684020"/>
                </a:cubicBezTo>
                <a:cubicBezTo>
                  <a:pt x="2029641" y="1701981"/>
                  <a:pt x="2052320" y="1714500"/>
                  <a:pt x="2072640" y="1729740"/>
                </a:cubicBezTo>
                <a:cubicBezTo>
                  <a:pt x="2082800" y="1737360"/>
                  <a:pt x="2091328" y="1747883"/>
                  <a:pt x="2103120" y="1752600"/>
                </a:cubicBezTo>
                <a:cubicBezTo>
                  <a:pt x="2115820" y="1757680"/>
                  <a:pt x="2128986" y="1761723"/>
                  <a:pt x="2141220" y="1767840"/>
                </a:cubicBezTo>
                <a:cubicBezTo>
                  <a:pt x="2149411" y="1771936"/>
                  <a:pt x="2155889" y="1778984"/>
                  <a:pt x="2164080" y="1783080"/>
                </a:cubicBezTo>
                <a:cubicBezTo>
                  <a:pt x="2176314" y="1789197"/>
                  <a:pt x="2189946" y="1792203"/>
                  <a:pt x="2202180" y="1798320"/>
                </a:cubicBezTo>
                <a:cubicBezTo>
                  <a:pt x="2220496" y="1807478"/>
                  <a:pt x="2236617" y="1820924"/>
                  <a:pt x="2255520" y="1828800"/>
                </a:cubicBezTo>
                <a:cubicBezTo>
                  <a:pt x="2267475" y="1833781"/>
                  <a:pt x="2281167" y="1832862"/>
                  <a:pt x="2293620" y="1836420"/>
                </a:cubicBezTo>
                <a:cubicBezTo>
                  <a:pt x="2316789" y="1843040"/>
                  <a:pt x="2339031" y="1852660"/>
                  <a:pt x="2362200" y="1859280"/>
                </a:cubicBezTo>
                <a:cubicBezTo>
                  <a:pt x="2427993" y="1878078"/>
                  <a:pt x="2397408" y="1870894"/>
                  <a:pt x="2453640" y="1882140"/>
                </a:cubicBezTo>
                <a:cubicBezTo>
                  <a:pt x="2489200" y="1879600"/>
                  <a:pt x="2525106" y="1880080"/>
                  <a:pt x="2560320" y="1874520"/>
                </a:cubicBezTo>
                <a:cubicBezTo>
                  <a:pt x="2574540" y="1872275"/>
                  <a:pt x="2614776" y="1851102"/>
                  <a:pt x="2628900" y="1844040"/>
                </a:cubicBezTo>
                <a:cubicBezTo>
                  <a:pt x="2653626" y="1811072"/>
                  <a:pt x="2657682" y="1800786"/>
                  <a:pt x="2697480" y="1775460"/>
                </a:cubicBezTo>
                <a:cubicBezTo>
                  <a:pt x="2709020" y="1768116"/>
                  <a:pt x="2722725" y="1764894"/>
                  <a:pt x="2735580" y="1760220"/>
                </a:cubicBezTo>
                <a:cubicBezTo>
                  <a:pt x="2774764" y="1745971"/>
                  <a:pt x="2802901" y="1740011"/>
                  <a:pt x="2842260" y="1722120"/>
                </a:cubicBezTo>
                <a:cubicBezTo>
                  <a:pt x="2850597" y="1718330"/>
                  <a:pt x="2857714" y="1712267"/>
                  <a:pt x="2865120" y="1706880"/>
                </a:cubicBezTo>
                <a:cubicBezTo>
                  <a:pt x="3028361" y="1588159"/>
                  <a:pt x="2868383" y="1707349"/>
                  <a:pt x="2948940" y="1638300"/>
                </a:cubicBezTo>
                <a:cubicBezTo>
                  <a:pt x="2958583" y="1630035"/>
                  <a:pt x="2969862" y="1623803"/>
                  <a:pt x="2979420" y="1615440"/>
                </a:cubicBezTo>
                <a:cubicBezTo>
                  <a:pt x="3036573" y="1565431"/>
                  <a:pt x="2995982" y="1576679"/>
                  <a:pt x="3101340" y="1524000"/>
                </a:cubicBezTo>
                <a:cubicBezTo>
                  <a:pt x="3116580" y="1516380"/>
                  <a:pt x="3131589" y="1508280"/>
                  <a:pt x="3147060" y="1501140"/>
                </a:cubicBezTo>
                <a:cubicBezTo>
                  <a:pt x="3164624" y="1493034"/>
                  <a:pt x="3183304" y="1487331"/>
                  <a:pt x="3200400" y="1478280"/>
                </a:cubicBezTo>
                <a:cubicBezTo>
                  <a:pt x="3226579" y="1464421"/>
                  <a:pt x="3250965" y="1447401"/>
                  <a:pt x="3276600" y="1432560"/>
                </a:cubicBezTo>
                <a:cubicBezTo>
                  <a:pt x="3299232" y="1419457"/>
                  <a:pt x="3321790" y="1406155"/>
                  <a:pt x="3345180" y="1394460"/>
                </a:cubicBezTo>
                <a:cubicBezTo>
                  <a:pt x="3365500" y="1384300"/>
                  <a:pt x="3386516" y="1375427"/>
                  <a:pt x="3406140" y="1363980"/>
                </a:cubicBezTo>
                <a:cubicBezTo>
                  <a:pt x="3417110" y="1357581"/>
                  <a:pt x="3425518" y="1347288"/>
                  <a:pt x="3436620" y="1341120"/>
                </a:cubicBezTo>
                <a:cubicBezTo>
                  <a:pt x="3448577" y="1334477"/>
                  <a:pt x="3462991" y="1332917"/>
                  <a:pt x="3474720" y="1325880"/>
                </a:cubicBezTo>
                <a:cubicBezTo>
                  <a:pt x="3488666" y="1317512"/>
                  <a:pt x="3499496" y="1304727"/>
                  <a:pt x="3512820" y="1295400"/>
                </a:cubicBezTo>
                <a:cubicBezTo>
                  <a:pt x="3524953" y="1286907"/>
                  <a:pt x="3538787" y="1281033"/>
                  <a:pt x="3550920" y="1272540"/>
                </a:cubicBezTo>
                <a:cubicBezTo>
                  <a:pt x="3564244" y="1263213"/>
                  <a:pt x="3575867" y="1251626"/>
                  <a:pt x="3589020" y="1242060"/>
                </a:cubicBezTo>
                <a:cubicBezTo>
                  <a:pt x="3603833" y="1231287"/>
                  <a:pt x="3620087" y="1222570"/>
                  <a:pt x="3634740" y="1211580"/>
                </a:cubicBezTo>
                <a:cubicBezTo>
                  <a:pt x="3660762" y="1192063"/>
                  <a:pt x="3687939" y="1173621"/>
                  <a:pt x="3710940" y="1150620"/>
                </a:cubicBezTo>
                <a:cubicBezTo>
                  <a:pt x="3721100" y="1140460"/>
                  <a:pt x="3729728" y="1128491"/>
                  <a:pt x="3741420" y="1120140"/>
                </a:cubicBezTo>
                <a:cubicBezTo>
                  <a:pt x="3747956" y="1115471"/>
                  <a:pt x="3756660" y="1115060"/>
                  <a:pt x="3764280" y="1112520"/>
                </a:cubicBezTo>
                <a:cubicBezTo>
                  <a:pt x="3786249" y="1083228"/>
                  <a:pt x="3788922" y="1076671"/>
                  <a:pt x="3817620" y="1051560"/>
                </a:cubicBezTo>
                <a:cubicBezTo>
                  <a:pt x="3827178" y="1043197"/>
                  <a:pt x="3839120" y="1037680"/>
                  <a:pt x="3848100" y="1028700"/>
                </a:cubicBezTo>
                <a:cubicBezTo>
                  <a:pt x="3857080" y="1019720"/>
                  <a:pt x="3862695" y="1007863"/>
                  <a:pt x="3870960" y="998220"/>
                </a:cubicBezTo>
                <a:cubicBezTo>
                  <a:pt x="3877973" y="990038"/>
                  <a:pt x="3886921" y="983639"/>
                  <a:pt x="3893820" y="975360"/>
                </a:cubicBezTo>
                <a:cubicBezTo>
                  <a:pt x="3899683" y="968325"/>
                  <a:pt x="3902584" y="958976"/>
                  <a:pt x="3909060" y="952500"/>
                </a:cubicBezTo>
                <a:cubicBezTo>
                  <a:pt x="3918040" y="943520"/>
                  <a:pt x="3930560" y="938620"/>
                  <a:pt x="3939540" y="929640"/>
                </a:cubicBezTo>
                <a:cubicBezTo>
                  <a:pt x="3953568" y="915612"/>
                  <a:pt x="3963612" y="897948"/>
                  <a:pt x="3977640" y="883920"/>
                </a:cubicBezTo>
                <a:cubicBezTo>
                  <a:pt x="3996907" y="864653"/>
                  <a:pt x="4066343" y="812789"/>
                  <a:pt x="4084320" y="800100"/>
                </a:cubicBezTo>
                <a:cubicBezTo>
                  <a:pt x="4106766" y="784256"/>
                  <a:pt x="4129602" y="768941"/>
                  <a:pt x="4152900" y="754380"/>
                </a:cubicBezTo>
                <a:cubicBezTo>
                  <a:pt x="4216833" y="714422"/>
                  <a:pt x="4193951" y="735609"/>
                  <a:pt x="4251960" y="693420"/>
                </a:cubicBezTo>
                <a:cubicBezTo>
                  <a:pt x="4265113" y="683854"/>
                  <a:pt x="4276825" y="672393"/>
                  <a:pt x="4290060" y="662940"/>
                </a:cubicBezTo>
                <a:cubicBezTo>
                  <a:pt x="4350108" y="620049"/>
                  <a:pt x="4355613" y="624821"/>
                  <a:pt x="4404360" y="579120"/>
                </a:cubicBezTo>
                <a:cubicBezTo>
                  <a:pt x="4430566" y="554552"/>
                  <a:pt x="4455160" y="528320"/>
                  <a:pt x="4480560" y="502920"/>
                </a:cubicBezTo>
                <a:lnTo>
                  <a:pt x="4511040" y="472440"/>
                </a:lnTo>
                <a:cubicBezTo>
                  <a:pt x="4516120" y="457200"/>
                  <a:pt x="4520101" y="441549"/>
                  <a:pt x="4526280" y="426720"/>
                </a:cubicBezTo>
                <a:cubicBezTo>
                  <a:pt x="4532833" y="410992"/>
                  <a:pt x="4542089" y="396512"/>
                  <a:pt x="4549140" y="381000"/>
                </a:cubicBezTo>
                <a:cubicBezTo>
                  <a:pt x="4565081" y="345929"/>
                  <a:pt x="4563504" y="346406"/>
                  <a:pt x="4572000" y="312420"/>
                </a:cubicBezTo>
                <a:cubicBezTo>
                  <a:pt x="4566920" y="276860"/>
                  <a:pt x="4566374" y="240351"/>
                  <a:pt x="4556760" y="205740"/>
                </a:cubicBezTo>
                <a:cubicBezTo>
                  <a:pt x="4553361" y="193503"/>
                  <a:pt x="4541183" y="185664"/>
                  <a:pt x="4533900" y="175260"/>
                </a:cubicBezTo>
                <a:cubicBezTo>
                  <a:pt x="4523396" y="160255"/>
                  <a:pt x="4516372" y="142492"/>
                  <a:pt x="4503420" y="129540"/>
                </a:cubicBezTo>
                <a:cubicBezTo>
                  <a:pt x="4495414" y="121534"/>
                  <a:pt x="4448016" y="97429"/>
                  <a:pt x="4434840" y="91440"/>
                </a:cubicBezTo>
                <a:cubicBezTo>
                  <a:pt x="4389292" y="70737"/>
                  <a:pt x="4346023" y="43371"/>
                  <a:pt x="4297680" y="30480"/>
                </a:cubicBezTo>
                <a:lnTo>
                  <a:pt x="4183380" y="0"/>
                </a:lnTo>
                <a:cubicBezTo>
                  <a:pt x="4173614" y="2441"/>
                  <a:pt x="4140972" y="9774"/>
                  <a:pt x="4130040" y="15240"/>
                </a:cubicBezTo>
                <a:cubicBezTo>
                  <a:pt x="4121849" y="19336"/>
                  <a:pt x="4115952" y="27848"/>
                  <a:pt x="4107180" y="30480"/>
                </a:cubicBezTo>
                <a:cubicBezTo>
                  <a:pt x="4037511" y="51381"/>
                  <a:pt x="4112260" y="24130"/>
                  <a:pt x="4091940" y="30480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99804F88-6E54-7058-CBAC-73B12121433C}"/>
              </a:ext>
            </a:extLst>
          </p:cNvPr>
          <p:cNvSpPr/>
          <p:nvPr/>
        </p:nvSpPr>
        <p:spPr>
          <a:xfrm>
            <a:off x="2748915" y="1539115"/>
            <a:ext cx="541020" cy="4824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A4B20C90-BB10-104F-0C0A-432501A6666E}"/>
              </a:ext>
            </a:extLst>
          </p:cNvPr>
          <p:cNvSpPr/>
          <p:nvPr/>
        </p:nvSpPr>
        <p:spPr>
          <a:xfrm>
            <a:off x="2036615" y="1347788"/>
            <a:ext cx="541020" cy="4824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2F7085C-EFD7-B5D2-1C2E-6C779917213F}"/>
              </a:ext>
            </a:extLst>
          </p:cNvPr>
          <p:cNvSpPr/>
          <p:nvPr/>
        </p:nvSpPr>
        <p:spPr>
          <a:xfrm>
            <a:off x="3215640" y="2114550"/>
            <a:ext cx="541020" cy="4824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178690A9-B14E-2584-04BE-81A2534A1FB7}"/>
              </a:ext>
            </a:extLst>
          </p:cNvPr>
          <p:cNvSpPr txBox="1"/>
          <p:nvPr/>
        </p:nvSpPr>
        <p:spPr>
          <a:xfrm>
            <a:off x="8532727" y="4717733"/>
            <a:ext cx="428394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2421606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4" grpId="0" animBg="1"/>
      <p:bldP spid="1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889D320E-A2D6-0E47-D32A-E5376F549F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479822"/>
              </p:ext>
            </p:extLst>
          </p:nvPr>
        </p:nvGraphicFramePr>
        <p:xfrm>
          <a:off x="4724400" y="464028"/>
          <a:ext cx="3596640" cy="1718308"/>
        </p:xfrm>
        <a:graphic>
          <a:graphicData uri="http://schemas.openxmlformats.org/drawingml/2006/table">
            <a:tbl>
              <a:tblPr>
                <a:tableStyleId>{1BFC4D7B-F0B5-4F7A-9600-B6BC9E453930}</a:tableStyleId>
              </a:tblPr>
              <a:tblGrid>
                <a:gridCol w="1637436">
                  <a:extLst>
                    <a:ext uri="{9D8B030D-6E8A-4147-A177-3AD203B41FA5}">
                      <a16:colId xmlns:a16="http://schemas.microsoft.com/office/drawing/2014/main" val="1309958313"/>
                    </a:ext>
                  </a:extLst>
                </a:gridCol>
                <a:gridCol w="979602">
                  <a:extLst>
                    <a:ext uri="{9D8B030D-6E8A-4147-A177-3AD203B41FA5}">
                      <a16:colId xmlns:a16="http://schemas.microsoft.com/office/drawing/2014/main" val="2683265477"/>
                    </a:ext>
                  </a:extLst>
                </a:gridCol>
                <a:gridCol w="979602">
                  <a:extLst>
                    <a:ext uri="{9D8B030D-6E8A-4147-A177-3AD203B41FA5}">
                      <a16:colId xmlns:a16="http://schemas.microsoft.com/office/drawing/2014/main" val="1174483541"/>
                    </a:ext>
                  </a:extLst>
                </a:gridCol>
              </a:tblGrid>
              <a:tr h="345916"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1" u="none" strike="noStrike" dirty="0">
                          <a:solidFill>
                            <a:schemeClr val="tx2"/>
                          </a:solidFill>
                          <a:effectLst/>
                        </a:rPr>
                        <a:t>Cervus</a:t>
                      </a:r>
                      <a:endParaRPr lang="fr-FR" sz="18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1" u="none" strike="noStrike" dirty="0">
                          <a:solidFill>
                            <a:schemeClr val="tx2"/>
                          </a:solidFill>
                          <a:effectLst/>
                        </a:rPr>
                        <a:t>Bos</a:t>
                      </a:r>
                      <a:endParaRPr lang="fr-FR" sz="18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14615137"/>
                  </a:ext>
                </a:extLst>
              </a:tr>
              <a:tr h="345916"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1" u="none" strike="noStrike" dirty="0">
                          <a:solidFill>
                            <a:schemeClr val="tx2"/>
                          </a:solidFill>
                          <a:effectLst/>
                        </a:rPr>
                        <a:t>SVC</a:t>
                      </a:r>
                      <a:endParaRPr lang="fr-FR" sz="18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0,88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0,8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39418725"/>
                  </a:ext>
                </a:extLst>
              </a:tr>
              <a:tr h="345916"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1" u="none" strike="noStrike" dirty="0">
                          <a:solidFill>
                            <a:schemeClr val="tx2"/>
                          </a:solidFill>
                          <a:effectLst/>
                        </a:rPr>
                        <a:t>KNN</a:t>
                      </a:r>
                      <a:endParaRPr lang="fr-FR" sz="18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0,88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u="none" strike="noStrike">
                          <a:solidFill>
                            <a:schemeClr val="tx1"/>
                          </a:solidFill>
                          <a:effectLst/>
                        </a:rPr>
                        <a:t>0,76</a:t>
                      </a:r>
                      <a:endParaRPr lang="fr-FR" sz="18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31962609"/>
                  </a:ext>
                </a:extLst>
              </a:tr>
              <a:tr h="334644"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1" u="none" strike="noStrike" dirty="0">
                          <a:solidFill>
                            <a:schemeClr val="tx2"/>
                          </a:solidFill>
                          <a:effectLst/>
                        </a:rPr>
                        <a:t>RandomForest</a:t>
                      </a:r>
                      <a:endParaRPr lang="fr-FR" sz="18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0,92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0,84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99675579"/>
                  </a:ext>
                </a:extLst>
              </a:tr>
              <a:tr h="345916"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1" u="none" strike="noStrike" dirty="0">
                          <a:solidFill>
                            <a:schemeClr val="tx2"/>
                          </a:solidFill>
                          <a:effectLst/>
                        </a:rPr>
                        <a:t>TPOT cervus</a:t>
                      </a:r>
                      <a:endParaRPr lang="fr-FR" sz="18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0,96</a:t>
                      </a:r>
                      <a:endParaRPr lang="fr-FR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0,92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94223008"/>
                  </a:ext>
                </a:extLst>
              </a:tr>
            </a:tbl>
          </a:graphicData>
        </a:graphic>
      </p:graphicFrame>
      <p:sp>
        <p:nvSpPr>
          <p:cNvPr id="11" name="Titre 4">
            <a:extLst>
              <a:ext uri="{FF2B5EF4-FFF2-40B4-BE49-F238E27FC236}">
                <a16:creationId xmlns:a16="http://schemas.microsoft.com/office/drawing/2014/main" id="{B666B399-5BA4-A12C-85EC-BD763C21BBA2}"/>
              </a:ext>
            </a:extLst>
          </p:cNvPr>
          <p:cNvSpPr txBox="1">
            <a:spLocks/>
          </p:cNvSpPr>
          <p:nvPr/>
        </p:nvSpPr>
        <p:spPr>
          <a:xfrm>
            <a:off x="3809889" y="2579708"/>
            <a:ext cx="1379331" cy="5394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solidFill>
                  <a:schemeClr val="accent1"/>
                </a:solidFill>
                <a:latin typeface="DM Serif Display" pitchFamily="2" charset="0"/>
              </a:rPr>
              <a:t>TPOT</a:t>
            </a:r>
          </a:p>
        </p:txBody>
      </p:sp>
      <p:sp>
        <p:nvSpPr>
          <p:cNvPr id="12" name="Titre 4">
            <a:extLst>
              <a:ext uri="{FF2B5EF4-FFF2-40B4-BE49-F238E27FC236}">
                <a16:creationId xmlns:a16="http://schemas.microsoft.com/office/drawing/2014/main" id="{C813702A-BB04-1CA9-7B6A-600FCB0B55FA}"/>
              </a:ext>
            </a:extLst>
          </p:cNvPr>
          <p:cNvSpPr txBox="1">
            <a:spLocks/>
          </p:cNvSpPr>
          <p:nvPr/>
        </p:nvSpPr>
        <p:spPr>
          <a:xfrm>
            <a:off x="3334640" y="3278327"/>
            <a:ext cx="4933059" cy="53939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dirty="0">
                <a:solidFill>
                  <a:schemeClr val="accent1"/>
                </a:solidFill>
              </a:rPr>
              <a:t>Librairie python construit sur Scikit-Learn permettant de réaliser de l’auto-ML.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Titre 4">
            <a:extLst>
              <a:ext uri="{FF2B5EF4-FFF2-40B4-BE49-F238E27FC236}">
                <a16:creationId xmlns:a16="http://schemas.microsoft.com/office/drawing/2014/main" id="{FE08AF3F-0876-D77A-BE36-7BDC3FBDCF17}"/>
              </a:ext>
            </a:extLst>
          </p:cNvPr>
          <p:cNvSpPr txBox="1">
            <a:spLocks/>
          </p:cNvSpPr>
          <p:nvPr/>
        </p:nvSpPr>
        <p:spPr>
          <a:xfrm>
            <a:off x="3334639" y="3830620"/>
            <a:ext cx="4933059" cy="30393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dirty="0">
                <a:solidFill>
                  <a:schemeClr val="accent1"/>
                </a:solidFill>
              </a:rPr>
              <a:t>Automatiser la création de modèle de machine Learning en optimisant ce qu’on appelle des pipelines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Google Shape;922;p81">
            <a:extLst>
              <a:ext uri="{FF2B5EF4-FFF2-40B4-BE49-F238E27FC236}">
                <a16:creationId xmlns:a16="http://schemas.microsoft.com/office/drawing/2014/main" id="{56B7A545-912B-F923-D16C-EE0FEA3ED803}"/>
              </a:ext>
            </a:extLst>
          </p:cNvPr>
          <p:cNvSpPr/>
          <p:nvPr/>
        </p:nvSpPr>
        <p:spPr>
          <a:xfrm rot="5400000">
            <a:off x="4549140" y="2743713"/>
            <a:ext cx="45719" cy="87217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38" name="Picture 2" descr="TPOT">
            <a:extLst>
              <a:ext uri="{FF2B5EF4-FFF2-40B4-BE49-F238E27FC236}">
                <a16:creationId xmlns:a16="http://schemas.microsoft.com/office/drawing/2014/main" id="{034B4C6D-6551-A38E-92DA-AD8FBD7B9E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6" r="6166"/>
          <a:stretch/>
        </p:blipFill>
        <p:spPr bwMode="auto">
          <a:xfrm>
            <a:off x="1303908" y="1176096"/>
            <a:ext cx="2178431" cy="2178431"/>
          </a:xfrm>
          <a:prstGeom prst="diamon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8647FEE9-56D1-9E98-CE22-684E803A1AE3}"/>
              </a:ext>
            </a:extLst>
          </p:cNvPr>
          <p:cNvSpPr txBox="1"/>
          <p:nvPr/>
        </p:nvSpPr>
        <p:spPr>
          <a:xfrm>
            <a:off x="8586066" y="4781519"/>
            <a:ext cx="443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26979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A49295-F3B3-6178-B29E-5E2C34926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7950" y="135640"/>
            <a:ext cx="2075670" cy="539400"/>
          </a:xfrm>
        </p:spPr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3" name="Google Shape;922;p81">
            <a:extLst>
              <a:ext uri="{FF2B5EF4-FFF2-40B4-BE49-F238E27FC236}">
                <a16:creationId xmlns:a16="http://schemas.microsoft.com/office/drawing/2014/main" id="{8DCC8BB6-D3AE-FEF3-8745-A693ECB29AEE}"/>
              </a:ext>
            </a:extLst>
          </p:cNvPr>
          <p:cNvSpPr/>
          <p:nvPr/>
        </p:nvSpPr>
        <p:spPr>
          <a:xfrm rot="5400000">
            <a:off x="5356860" y="261812"/>
            <a:ext cx="45719" cy="87217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421E375-BCB7-8C1F-0FE1-7819C4085968}"/>
              </a:ext>
            </a:extLst>
          </p:cNvPr>
          <p:cNvSpPr txBox="1"/>
          <p:nvPr/>
        </p:nvSpPr>
        <p:spPr>
          <a:xfrm>
            <a:off x="8509866" y="4751039"/>
            <a:ext cx="466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22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C9E927-A0EB-24F8-E6A7-87AF65FD6C44}"/>
              </a:ext>
            </a:extLst>
          </p:cNvPr>
          <p:cNvSpPr/>
          <p:nvPr/>
        </p:nvSpPr>
        <p:spPr>
          <a:xfrm>
            <a:off x="396240" y="1744980"/>
            <a:ext cx="2110740" cy="1318260"/>
          </a:xfrm>
          <a:prstGeom prst="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/>
              <a:t>Nettoyage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A8E4FF-5B30-00B2-F81E-559E2815EC0B}"/>
              </a:ext>
            </a:extLst>
          </p:cNvPr>
          <p:cNvSpPr/>
          <p:nvPr/>
        </p:nvSpPr>
        <p:spPr>
          <a:xfrm>
            <a:off x="3516630" y="1744980"/>
            <a:ext cx="2110740" cy="1318260"/>
          </a:xfrm>
          <a:prstGeom prst="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/>
              <a:t>Prétraitement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B45861-56E6-BDE1-29A3-F6D55900C8E5}"/>
              </a:ext>
            </a:extLst>
          </p:cNvPr>
          <p:cNvSpPr/>
          <p:nvPr/>
        </p:nvSpPr>
        <p:spPr>
          <a:xfrm>
            <a:off x="6736078" y="1764030"/>
            <a:ext cx="2110740" cy="1318260"/>
          </a:xfrm>
          <a:prstGeom prst="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Choix et </a:t>
            </a:r>
            <a:r>
              <a:rPr lang="en-US" sz="2000" dirty="0" err="1"/>
              <a:t>paramétrage</a:t>
            </a:r>
            <a:r>
              <a:rPr lang="en-US" sz="2000" dirty="0"/>
              <a:t> des </a:t>
            </a:r>
            <a:r>
              <a:rPr lang="en-US" sz="2000" dirty="0" err="1"/>
              <a:t>algorithmes</a:t>
            </a:r>
            <a:endParaRPr lang="en-US" sz="2000" dirty="0"/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1A39888F-E93E-3E0E-F22F-6D80780870DC}"/>
              </a:ext>
            </a:extLst>
          </p:cNvPr>
          <p:cNvCxnSpPr/>
          <p:nvPr/>
        </p:nvCxnSpPr>
        <p:spPr>
          <a:xfrm>
            <a:off x="2674620" y="2404110"/>
            <a:ext cx="579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07CC2A0F-686F-029C-B841-0B066D56BA16}"/>
              </a:ext>
            </a:extLst>
          </p:cNvPr>
          <p:cNvCxnSpPr/>
          <p:nvPr/>
        </p:nvCxnSpPr>
        <p:spPr>
          <a:xfrm>
            <a:off x="5890260" y="2423160"/>
            <a:ext cx="579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442" name="Picture 10">
            <a:extLst>
              <a:ext uri="{FF2B5EF4-FFF2-40B4-BE49-F238E27FC236}">
                <a16:creationId xmlns:a16="http://schemas.microsoft.com/office/drawing/2014/main" id="{2EC0DD06-197F-2CEA-EDF7-52896A1CC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647" y="3208818"/>
            <a:ext cx="607925" cy="60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4" name="Picture 12">
            <a:extLst>
              <a:ext uri="{FF2B5EF4-FFF2-40B4-BE49-F238E27FC236}">
                <a16:creationId xmlns:a16="http://schemas.microsoft.com/office/drawing/2014/main" id="{2D392393-ECB6-E89A-7493-551FC9A11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5846" y="3144435"/>
            <a:ext cx="672308" cy="672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6" name="Picture 14">
            <a:extLst>
              <a:ext uri="{FF2B5EF4-FFF2-40B4-BE49-F238E27FC236}">
                <a16:creationId xmlns:a16="http://schemas.microsoft.com/office/drawing/2014/main" id="{BF14C7B3-C641-8BC4-7909-BC9020EFD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1" y="3208818"/>
            <a:ext cx="607925" cy="60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997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C3BCAA-A45C-9408-0814-CDD3F184F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14" y="-107645"/>
            <a:ext cx="6692265" cy="993000"/>
          </a:xfrm>
        </p:spPr>
        <p:txBody>
          <a:bodyPr/>
          <a:lstStyle/>
          <a:p>
            <a:pPr algn="ctr"/>
            <a:r>
              <a:rPr lang="en-US" dirty="0"/>
              <a:t>Evaluation des pics </a:t>
            </a:r>
            <a:r>
              <a:rPr lang="en-US" dirty="0" err="1"/>
              <a:t>marqueurs</a:t>
            </a:r>
            <a:endParaRPr lang="en-US" dirty="0"/>
          </a:p>
        </p:txBody>
      </p:sp>
      <p:sp>
        <p:nvSpPr>
          <p:cNvPr id="4" name="Google Shape;922;p81">
            <a:extLst>
              <a:ext uri="{FF2B5EF4-FFF2-40B4-BE49-F238E27FC236}">
                <a16:creationId xmlns:a16="http://schemas.microsoft.com/office/drawing/2014/main" id="{5A694466-A30E-BBE3-6B17-19DC7BB089F1}"/>
              </a:ext>
            </a:extLst>
          </p:cNvPr>
          <p:cNvSpPr/>
          <p:nvPr/>
        </p:nvSpPr>
        <p:spPr>
          <a:xfrm rot="5400000">
            <a:off x="5413135" y="-452003"/>
            <a:ext cx="45719" cy="218868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565C7C4-FBB9-39A0-9068-EBB1D8F09D88}"/>
              </a:ext>
            </a:extLst>
          </p:cNvPr>
          <p:cNvSpPr txBox="1"/>
          <p:nvPr/>
        </p:nvSpPr>
        <p:spPr>
          <a:xfrm>
            <a:off x="8509866" y="4682459"/>
            <a:ext cx="4283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23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8EF144D-0C22-A19F-6526-804015F369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69" y="1028650"/>
            <a:ext cx="2519438" cy="211837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923142D-3DCF-A859-DE97-7E4DAD13C1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457" y="1021603"/>
            <a:ext cx="2732682" cy="2125419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71E1717-24E5-07E8-A108-7EAFA54691B6}"/>
              </a:ext>
            </a:extLst>
          </p:cNvPr>
          <p:cNvSpPr txBox="1"/>
          <p:nvPr/>
        </p:nvSpPr>
        <p:spPr>
          <a:xfrm>
            <a:off x="1246746" y="3147021"/>
            <a:ext cx="273268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200" dirty="0">
                <a:solidFill>
                  <a:schemeClr val="tx2"/>
                </a:solidFill>
                <a:latin typeface="Actor"/>
              </a:rPr>
              <a:t>PCA sur données filtrées non normalisés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AACCF0E-9C35-9A4F-2D47-8440A4863621}"/>
              </a:ext>
            </a:extLst>
          </p:cNvPr>
          <p:cNvSpPr txBox="1"/>
          <p:nvPr/>
        </p:nvSpPr>
        <p:spPr>
          <a:xfrm>
            <a:off x="5087457" y="3147022"/>
            <a:ext cx="28857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200" dirty="0">
                <a:solidFill>
                  <a:schemeClr val="tx2"/>
                </a:solidFill>
                <a:latin typeface="Actor"/>
              </a:rPr>
              <a:t>PCA sur données filtrées normalisés 1 et 0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D8E72B7-D397-5822-4EED-3A041383D9B4}"/>
              </a:ext>
            </a:extLst>
          </p:cNvPr>
          <p:cNvSpPr txBox="1"/>
          <p:nvPr/>
        </p:nvSpPr>
        <p:spPr>
          <a:xfrm>
            <a:off x="2253080" y="3983225"/>
            <a:ext cx="63658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accent1"/>
                </a:solidFill>
                <a:latin typeface="Actor"/>
              </a:rPr>
              <a:t>Mauvaise clusterisation les points de différentes couleurs se chevauchent</a:t>
            </a:r>
          </a:p>
        </p:txBody>
      </p:sp>
    </p:spTree>
    <p:extLst>
      <p:ext uri="{BB962C8B-B14F-4D97-AF65-F5344CB8AC3E}">
        <p14:creationId xmlns:p14="http://schemas.microsoft.com/office/powerpoint/2010/main" val="446583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6A201C-451E-D461-76C2-C606C6AFF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835" y="280420"/>
            <a:ext cx="5832330" cy="539400"/>
          </a:xfrm>
        </p:spPr>
        <p:txBody>
          <a:bodyPr/>
          <a:lstStyle/>
          <a:p>
            <a:pPr algn="ctr"/>
            <a:r>
              <a:rPr lang="en-US" dirty="0"/>
              <a:t>Interprétation des modèles</a:t>
            </a:r>
          </a:p>
        </p:txBody>
      </p:sp>
      <p:sp>
        <p:nvSpPr>
          <p:cNvPr id="3" name="Google Shape;922;p81">
            <a:extLst>
              <a:ext uri="{FF2B5EF4-FFF2-40B4-BE49-F238E27FC236}">
                <a16:creationId xmlns:a16="http://schemas.microsoft.com/office/drawing/2014/main" id="{F4F1DD79-6DCC-5976-B570-216322C2CC5C}"/>
              </a:ext>
            </a:extLst>
          </p:cNvPr>
          <p:cNvSpPr/>
          <p:nvPr/>
        </p:nvSpPr>
        <p:spPr>
          <a:xfrm rot="5400000">
            <a:off x="2795665" y="-209754"/>
            <a:ext cx="45719" cy="205914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0A661EC-3505-9102-316F-781111654440}"/>
              </a:ext>
            </a:extLst>
          </p:cNvPr>
          <p:cNvSpPr txBox="1"/>
          <p:nvPr/>
        </p:nvSpPr>
        <p:spPr>
          <a:xfrm>
            <a:off x="8601306" y="4743419"/>
            <a:ext cx="4588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24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A71595E-52A5-9A0F-0DDA-A26C30E737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604" y="1945173"/>
            <a:ext cx="6011551" cy="21757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EAF454AE-DE14-AFFC-C86D-E0E668F0B288}"/>
              </a:ext>
            </a:extLst>
          </p:cNvPr>
          <p:cNvSpPr txBox="1">
            <a:spLocks/>
          </p:cNvSpPr>
          <p:nvPr/>
        </p:nvSpPr>
        <p:spPr>
          <a:xfrm>
            <a:off x="-129092" y="1400046"/>
            <a:ext cx="3114285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"/>
              <a:buNone/>
              <a:defRPr sz="3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 b="0" i="0" u="none" strike="noStrike" cap="none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algn="ctr"/>
            <a:r>
              <a:rPr lang="en-US" dirty="0">
                <a:solidFill>
                  <a:schemeClr val="tx2"/>
                </a:solidFill>
              </a:rPr>
              <a:t>Les </a:t>
            </a:r>
            <a:r>
              <a:rPr lang="en-US" dirty="0" err="1">
                <a:solidFill>
                  <a:schemeClr val="tx2"/>
                </a:solidFill>
              </a:rPr>
              <a:t>Outils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0A1592C2-2147-DEE5-1A28-521BBD93E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845" y="346226"/>
            <a:ext cx="1255785" cy="467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Picture 4" descr="Logo-design idea. · Issue #831 · slundberg/shap · GitHub">
            <a:extLst>
              <a:ext uri="{FF2B5EF4-FFF2-40B4-BE49-F238E27FC236}">
                <a16:creationId xmlns:a16="http://schemas.microsoft.com/office/drawing/2014/main" id="{7F18FC13-47AE-DD3F-468E-AFB1F5F78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56" b="89904" l="4455" r="94364">
                        <a14:foregroundMark x1="4545" y1="35337" x2="4545" y2="35337"/>
                        <a14:foregroundMark x1="9636" y1="33413" x2="9636" y2="33413"/>
                        <a14:foregroundMark x1="5545" y1="67788" x2="5545" y2="67788"/>
                        <a14:foregroundMark x1="10909" y1="68990" x2="10909" y2="68990"/>
                        <a14:foregroundMark x1="16091" y1="66346" x2="16091" y2="66346"/>
                        <a14:foregroundMark x1="15727" y1="28125" x2="15727" y2="28125"/>
                        <a14:foregroundMark x1="20364" y1="26202" x2="20364" y2="26202"/>
                        <a14:foregroundMark x1="25273" y1="29808" x2="25273" y2="29808"/>
                        <a14:foregroundMark x1="24182" y1="56971" x2="24455" y2="57212"/>
                        <a14:foregroundMark x1="44364" y1="53365" x2="44364" y2="53365"/>
                        <a14:foregroundMark x1="41909" y1="47596" x2="41909" y2="47596"/>
                        <a14:foregroundMark x1="52545" y1="37260" x2="52545" y2="37260"/>
                        <a14:foregroundMark x1="69000" y1="37500" x2="69000" y2="37500"/>
                        <a14:foregroundMark x1="94364" y1="41106" x2="94364" y2="41106"/>
                        <a14:foregroundMark x1="19909" y1="53606" x2="19909" y2="53606"/>
                        <a14:foregroundMark x1="19364" y1="50000" x2="19364" y2="50000"/>
                        <a14:foregroundMark x1="13909" y1="28606" x2="13909" y2="28606"/>
                        <a14:foregroundMark x1="10273" y1="31250" x2="10273" y2="31250"/>
                        <a14:foregroundMark x1="5182" y1="35817" x2="5182" y2="35817"/>
                        <a14:foregroundMark x1="5000" y1="64663" x2="5000" y2="64663"/>
                        <a14:foregroundMark x1="10000" y1="65625" x2="10000" y2="65625"/>
                        <a14:foregroundMark x1="43091" y1="54327" x2="43091" y2="54327"/>
                        <a14:foregroundMark x1="43182" y1="53846" x2="43182" y2="53846"/>
                        <a14:foregroundMark x1="40364" y1="44231" x2="40364" y2="44231"/>
                        <a14:foregroundMark x1="36636" y1="38462" x2="36636" y2="38462"/>
                        <a14:foregroundMark x1="50636" y1="37019" x2="50636" y2="370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3938" y="318073"/>
            <a:ext cx="1386241" cy="524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ous-titre 5">
            <a:extLst>
              <a:ext uri="{FF2B5EF4-FFF2-40B4-BE49-F238E27FC236}">
                <a16:creationId xmlns:a16="http://schemas.microsoft.com/office/drawing/2014/main" id="{A3A0A073-40D1-4EEF-D5CA-786A97321952}"/>
              </a:ext>
            </a:extLst>
          </p:cNvPr>
          <p:cNvSpPr txBox="1">
            <a:spLocks/>
          </p:cNvSpPr>
          <p:nvPr/>
        </p:nvSpPr>
        <p:spPr>
          <a:xfrm>
            <a:off x="258845" y="2110243"/>
            <a:ext cx="3301189" cy="1246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Lime</a:t>
            </a:r>
          </a:p>
          <a:p>
            <a:pPr>
              <a:buFont typeface="Wingdings" panose="05000000000000000000" pitchFamily="2" charset="2"/>
              <a:buChar char="Ø"/>
            </a:pPr>
            <a:endParaRPr lang="fr-FR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err="1"/>
              <a:t>Shap</a:t>
            </a:r>
            <a:endParaRPr lang="fr-FR" sz="1800" dirty="0"/>
          </a:p>
          <a:p>
            <a:pPr>
              <a:buFont typeface="Wingdings" panose="05000000000000000000" pitchFamily="2" charset="2"/>
              <a:buChar char="Ø"/>
            </a:pPr>
            <a:endParaRPr lang="fr-FR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ExplainerDashboard</a:t>
            </a:r>
          </a:p>
        </p:txBody>
      </p:sp>
    </p:spTree>
    <p:extLst>
      <p:ext uri="{BB962C8B-B14F-4D97-AF65-F5344CB8AC3E}">
        <p14:creationId xmlns:p14="http://schemas.microsoft.com/office/powerpoint/2010/main" val="296743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81"/>
          <p:cNvSpPr txBox="1">
            <a:spLocks noGrp="1"/>
          </p:cNvSpPr>
          <p:nvPr>
            <p:ph type="title" idx="2"/>
          </p:nvPr>
        </p:nvSpPr>
        <p:spPr>
          <a:xfrm flipH="1">
            <a:off x="3494775" y="958225"/>
            <a:ext cx="2162100" cy="10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920" name="Google Shape;920;p81"/>
          <p:cNvSpPr txBox="1">
            <a:spLocks noGrp="1"/>
          </p:cNvSpPr>
          <p:nvPr>
            <p:ph type="title"/>
          </p:nvPr>
        </p:nvSpPr>
        <p:spPr>
          <a:xfrm>
            <a:off x="2225925" y="3302100"/>
            <a:ext cx="46998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921" name="Google Shape;921;p81"/>
          <p:cNvSpPr txBox="1">
            <a:spLocks noGrp="1"/>
          </p:cNvSpPr>
          <p:nvPr>
            <p:ph type="subTitle" idx="1"/>
          </p:nvPr>
        </p:nvSpPr>
        <p:spPr>
          <a:xfrm>
            <a:off x="2425875" y="4142526"/>
            <a:ext cx="4299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Bilan du travail et bilan personnel</a:t>
            </a:r>
            <a:endParaRPr dirty="0"/>
          </a:p>
        </p:txBody>
      </p:sp>
      <p:sp>
        <p:nvSpPr>
          <p:cNvPr id="922" name="Google Shape;922;p81"/>
          <p:cNvSpPr/>
          <p:nvPr/>
        </p:nvSpPr>
        <p:spPr>
          <a:xfrm rot="5400000">
            <a:off x="4554225" y="3130623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320" name="Picture 8">
            <a:extLst>
              <a:ext uri="{FF2B5EF4-FFF2-40B4-BE49-F238E27FC236}">
                <a16:creationId xmlns:a16="http://schemas.microsoft.com/office/drawing/2014/main" id="{5C70E728-C67D-9A70-52D2-D4FAB4227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5507" y="1749329"/>
            <a:ext cx="906584" cy="90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4665DBDA-5B54-F632-BD2E-94EF50EB7CFE}"/>
              </a:ext>
            </a:extLst>
          </p:cNvPr>
          <p:cNvSpPr txBox="1"/>
          <p:nvPr/>
        </p:nvSpPr>
        <p:spPr>
          <a:xfrm>
            <a:off x="8593686" y="4773899"/>
            <a:ext cx="496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25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03DB358-A612-8167-D504-9806D5C2F8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67" r="16667"/>
          <a:stretch/>
        </p:blipFill>
        <p:spPr>
          <a:xfrm>
            <a:off x="5999775" y="295598"/>
            <a:ext cx="3025139" cy="3025139"/>
          </a:xfrm>
          <a:prstGeom prst="diamond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920;p81">
            <a:extLst>
              <a:ext uri="{FF2B5EF4-FFF2-40B4-BE49-F238E27FC236}">
                <a16:creationId xmlns:a16="http://schemas.microsoft.com/office/drawing/2014/main" id="{530CDA8E-78EF-A73E-F2AB-40CAB2A564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2100" y="199392"/>
            <a:ext cx="46998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Bilan du travail</a:t>
            </a:r>
          </a:p>
        </p:txBody>
      </p:sp>
      <p:sp>
        <p:nvSpPr>
          <p:cNvPr id="17" name="Sous-titre 5">
            <a:extLst>
              <a:ext uri="{FF2B5EF4-FFF2-40B4-BE49-F238E27FC236}">
                <a16:creationId xmlns:a16="http://schemas.microsoft.com/office/drawing/2014/main" id="{86F16D86-73EA-269D-5EE0-6DEE6144E73B}"/>
              </a:ext>
            </a:extLst>
          </p:cNvPr>
          <p:cNvSpPr txBox="1">
            <a:spLocks/>
          </p:cNvSpPr>
          <p:nvPr/>
        </p:nvSpPr>
        <p:spPr>
          <a:xfrm>
            <a:off x="112571" y="1226302"/>
            <a:ext cx="8772673" cy="3334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fr-FR" sz="1600" dirty="0"/>
              <a:t>Mise en évidence que le type d'os et l'endroit du prélèvement peut exercer une grande influence sur les résultats, ce qui a été confirmé par les paléontologues</a:t>
            </a:r>
          </a:p>
          <a:p>
            <a:pPr>
              <a:buFont typeface="Wingdings" panose="05000000000000000000" pitchFamily="2" charset="2"/>
              <a:buChar char="Ø"/>
            </a:pPr>
            <a:endParaRPr lang="fr-FR" sz="16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600" dirty="0"/>
              <a:t>Un jeu de données a été élaboré pour les groupes ayant des effectifs suffisants.</a:t>
            </a:r>
          </a:p>
          <a:p>
            <a:pPr marL="127000" indent="0">
              <a:buNone/>
            </a:pPr>
            <a:endParaRPr lang="fr-FR" sz="16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600" dirty="0"/>
              <a:t>Il est nécessaire de créer plusieurs algorithmes pour répondre aux différents objectifs. </a:t>
            </a:r>
          </a:p>
          <a:p>
            <a:pPr>
              <a:buFont typeface="Wingdings" panose="05000000000000000000" pitchFamily="2" charset="2"/>
              <a:buChar char="Ø"/>
            </a:pPr>
            <a:endParaRPr lang="fr-FR" sz="16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600" dirty="0"/>
              <a:t>Le nombre d’espèce dont les pics marqueurs sont connus est pour l’instant trop faible.</a:t>
            </a:r>
          </a:p>
          <a:p>
            <a:pPr>
              <a:buFont typeface="Wingdings" panose="05000000000000000000" pitchFamily="2" charset="2"/>
              <a:buChar char="Ø"/>
            </a:pPr>
            <a:endParaRPr lang="fr-FR" sz="16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600" dirty="0"/>
              <a:t>ExplainerDashboard pourrait être une méthode simple pour réaliser le travail d’interprétation des modèles.</a:t>
            </a:r>
          </a:p>
        </p:txBody>
      </p:sp>
      <p:sp>
        <p:nvSpPr>
          <p:cNvPr id="18" name="Google Shape;922;p81">
            <a:extLst>
              <a:ext uri="{FF2B5EF4-FFF2-40B4-BE49-F238E27FC236}">
                <a16:creationId xmlns:a16="http://schemas.microsoft.com/office/drawing/2014/main" id="{21F72A17-C44D-4958-A1AE-5A298E6E969A}"/>
              </a:ext>
            </a:extLst>
          </p:cNvPr>
          <p:cNvSpPr/>
          <p:nvPr/>
        </p:nvSpPr>
        <p:spPr>
          <a:xfrm rot="5400000">
            <a:off x="3969932" y="-84005"/>
            <a:ext cx="45719" cy="200247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712B4E9C-8445-A793-518D-4825D642F7B2}"/>
              </a:ext>
            </a:extLst>
          </p:cNvPr>
          <p:cNvSpPr txBox="1"/>
          <p:nvPr/>
        </p:nvSpPr>
        <p:spPr>
          <a:xfrm>
            <a:off x="8433991" y="4561154"/>
            <a:ext cx="451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500083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920;p81">
            <a:extLst>
              <a:ext uri="{FF2B5EF4-FFF2-40B4-BE49-F238E27FC236}">
                <a16:creationId xmlns:a16="http://schemas.microsoft.com/office/drawing/2014/main" id="{530CDA8E-78EF-A73E-F2AB-40CAB2A564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89441" y="179603"/>
            <a:ext cx="46998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Bilan personnel</a:t>
            </a:r>
            <a:endParaRPr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BE0F899-97AB-24A1-9227-C05286AA5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028" y="1529464"/>
            <a:ext cx="1726142" cy="511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EAA53610-F54C-714D-D7EC-BBAF53B7D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525" y="1362871"/>
            <a:ext cx="1130949" cy="608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Découvrez Pandas | 3WA">
            <a:extLst>
              <a:ext uri="{FF2B5EF4-FFF2-40B4-BE49-F238E27FC236}">
                <a16:creationId xmlns:a16="http://schemas.microsoft.com/office/drawing/2014/main" id="{FE148233-9B8D-67E0-7C48-D98D85254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656" y="1301444"/>
            <a:ext cx="1106487" cy="653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Tux — Wikipédia">
            <a:extLst>
              <a:ext uri="{FF2B5EF4-FFF2-40B4-BE49-F238E27FC236}">
                <a16:creationId xmlns:a16="http://schemas.microsoft.com/office/drawing/2014/main" id="{B0332D7B-DDD3-CD6D-E798-2CB633EE5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5170" y="2465021"/>
            <a:ext cx="862976" cy="1008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>
            <a:extLst>
              <a:ext uri="{FF2B5EF4-FFF2-40B4-BE49-F238E27FC236}">
                <a16:creationId xmlns:a16="http://schemas.microsoft.com/office/drawing/2014/main" id="{CA9F6681-4DAC-9224-AF98-DCC8AEF1C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353" y="3897402"/>
            <a:ext cx="2042175" cy="537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0" name="Picture 20" descr="Déposer sa thèse - Bibliothèques de l'université de Bordeaux">
            <a:extLst>
              <a:ext uri="{FF2B5EF4-FFF2-40B4-BE49-F238E27FC236}">
                <a16:creationId xmlns:a16="http://schemas.microsoft.com/office/drawing/2014/main" id="{6A15E46A-C555-DC6C-5E1B-75A357F98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8836" y="3700127"/>
            <a:ext cx="1666325" cy="1211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2" name="Picture 22" descr="Docker Logos - Docker">
            <a:extLst>
              <a:ext uri="{FF2B5EF4-FFF2-40B4-BE49-F238E27FC236}">
                <a16:creationId xmlns:a16="http://schemas.microsoft.com/office/drawing/2014/main" id="{86A49716-EE3F-09A1-A7DD-94F590941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474" y="2414306"/>
            <a:ext cx="1163268" cy="99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4" name="Picture 24" descr="Accueil - Laboratoire Elkaissouni">
            <a:extLst>
              <a:ext uri="{FF2B5EF4-FFF2-40B4-BE49-F238E27FC236}">
                <a16:creationId xmlns:a16="http://schemas.microsoft.com/office/drawing/2014/main" id="{6E77BA04-13CB-9F94-CDCE-9FE87A4FF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526" y="3560294"/>
            <a:ext cx="1204617" cy="1211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448;p43">
            <a:extLst>
              <a:ext uri="{FF2B5EF4-FFF2-40B4-BE49-F238E27FC236}">
                <a16:creationId xmlns:a16="http://schemas.microsoft.com/office/drawing/2014/main" id="{A351A60B-0900-9B6E-6BF7-2F74CB8CF232}"/>
              </a:ext>
            </a:extLst>
          </p:cNvPr>
          <p:cNvSpPr/>
          <p:nvPr/>
        </p:nvSpPr>
        <p:spPr>
          <a:xfrm rot="5400000">
            <a:off x="3893887" y="-121949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7BC1A8D-6FC8-F067-709F-83D66EECE650}"/>
              </a:ext>
            </a:extLst>
          </p:cNvPr>
          <p:cNvSpPr txBox="1"/>
          <p:nvPr/>
        </p:nvSpPr>
        <p:spPr>
          <a:xfrm>
            <a:off x="8456526" y="4604223"/>
            <a:ext cx="451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</a:rPr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4028404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96"/>
          <p:cNvSpPr txBox="1">
            <a:spLocks noGrp="1"/>
          </p:cNvSpPr>
          <p:nvPr>
            <p:ph type="body" idx="1"/>
          </p:nvPr>
        </p:nvSpPr>
        <p:spPr>
          <a:xfrm>
            <a:off x="2799617" y="2023654"/>
            <a:ext cx="3212563" cy="2021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fr-FR" dirty="0"/>
              <a:t>Dr Julie Jacques</a:t>
            </a:r>
            <a:endParaRPr dirty="0"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Dr </a:t>
            </a:r>
            <a:r>
              <a:rPr lang="en-US" dirty="0" err="1"/>
              <a:t>Nadarajen</a:t>
            </a:r>
            <a:r>
              <a:rPr lang="en-US" dirty="0"/>
              <a:t> </a:t>
            </a:r>
            <a:r>
              <a:rPr lang="en-US" dirty="0" err="1"/>
              <a:t>Veerapen</a:t>
            </a:r>
            <a:endParaRPr lang="en-US" dirty="0"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-US" dirty="0" err="1"/>
              <a:t>Pr</a:t>
            </a:r>
            <a:r>
              <a:rPr lang="en-US" dirty="0"/>
              <a:t> Clarisse </a:t>
            </a:r>
            <a:r>
              <a:rPr lang="en-US" dirty="0" err="1"/>
              <a:t>Dhaenens</a:t>
            </a:r>
            <a:endParaRPr lang="en-US" dirty="0"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-US" dirty="0" err="1"/>
              <a:t>Pr</a:t>
            </a:r>
            <a:r>
              <a:rPr lang="en-US" dirty="0"/>
              <a:t> Laetitia Jourdan</a:t>
            </a: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-US" dirty="0" err="1"/>
              <a:t>L’ensemble</a:t>
            </a:r>
            <a:r>
              <a:rPr lang="en-US" dirty="0"/>
              <a:t> de </a:t>
            </a:r>
            <a:r>
              <a:rPr lang="en-US" dirty="0" err="1"/>
              <a:t>l’équipe</a:t>
            </a:r>
            <a:r>
              <a:rPr lang="en-US" dirty="0"/>
              <a:t> ORKAD</a:t>
            </a: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endParaRPr lang="en-US" dirty="0"/>
          </a:p>
        </p:txBody>
      </p:sp>
      <p:sp>
        <p:nvSpPr>
          <p:cNvPr id="1063" name="Google Shape;1063;p96"/>
          <p:cNvSpPr txBox="1">
            <a:spLocks noGrp="1"/>
          </p:cNvSpPr>
          <p:nvPr>
            <p:ph type="title"/>
          </p:nvPr>
        </p:nvSpPr>
        <p:spPr>
          <a:xfrm>
            <a:off x="2799617" y="1030654"/>
            <a:ext cx="3212563" cy="99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Remerciement</a:t>
            </a:r>
            <a:endParaRPr dirty="0"/>
          </a:p>
        </p:txBody>
      </p:sp>
      <p:sp>
        <p:nvSpPr>
          <p:cNvPr id="1064" name="Google Shape;1064;p96"/>
          <p:cNvSpPr/>
          <p:nvPr/>
        </p:nvSpPr>
        <p:spPr>
          <a:xfrm rot="5400000">
            <a:off x="5131527" y="1130130"/>
            <a:ext cx="43200" cy="149445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8BF67EB5-7DED-E8BC-40F5-613C9C314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54839"/>
            <a:ext cx="1498817" cy="1498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492E92EE-777B-8795-E849-F82B9660447C}"/>
              </a:ext>
            </a:extLst>
          </p:cNvPr>
          <p:cNvSpPr txBox="1"/>
          <p:nvPr/>
        </p:nvSpPr>
        <p:spPr>
          <a:xfrm>
            <a:off x="8357466" y="4575779"/>
            <a:ext cx="443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28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77"/>
          <p:cNvSpPr txBox="1">
            <a:spLocks noGrp="1"/>
          </p:cNvSpPr>
          <p:nvPr>
            <p:ph type="title"/>
          </p:nvPr>
        </p:nvSpPr>
        <p:spPr>
          <a:xfrm>
            <a:off x="713250" y="768100"/>
            <a:ext cx="7717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Avez vous des questions ? </a:t>
            </a:r>
            <a:endParaRPr dirty="0"/>
          </a:p>
        </p:txBody>
      </p:sp>
      <p:sp>
        <p:nvSpPr>
          <p:cNvPr id="852" name="Google Shape;852;p77"/>
          <p:cNvSpPr/>
          <p:nvPr/>
        </p:nvSpPr>
        <p:spPr>
          <a:xfrm rot="5400000">
            <a:off x="2064837" y="479477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DF8AA7C-74B4-71E5-2851-4317FD2B4CAC}"/>
              </a:ext>
            </a:extLst>
          </p:cNvPr>
          <p:cNvSpPr txBox="1"/>
          <p:nvPr/>
        </p:nvSpPr>
        <p:spPr>
          <a:xfrm>
            <a:off x="8509866" y="4651979"/>
            <a:ext cx="786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29</a:t>
            </a:r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811B65CF-AE9C-6418-6DED-46DFBCFAF7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464820" y="2032832"/>
            <a:ext cx="3238584" cy="3238584"/>
          </a:xfrm>
          <a:prstGeom prst="diamon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2" name="Picture 4" descr="Répondre aux questions comportementales en entretien | Blog | Robert Half">
            <a:extLst>
              <a:ext uri="{FF2B5EF4-FFF2-40B4-BE49-F238E27FC236}">
                <a16:creationId xmlns:a16="http://schemas.microsoft.com/office/drawing/2014/main" id="{2B5ACC5B-1DC7-85AF-207E-96D6AF3F58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75" r="5541"/>
          <a:stretch/>
        </p:blipFill>
        <p:spPr bwMode="auto">
          <a:xfrm>
            <a:off x="4915824" y="3698841"/>
            <a:ext cx="2715606" cy="2715606"/>
          </a:xfrm>
          <a:prstGeom prst="diamon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4" name="Picture 6">
            <a:extLst>
              <a:ext uri="{FF2B5EF4-FFF2-40B4-BE49-F238E27FC236}">
                <a16:creationId xmlns:a16="http://schemas.microsoft.com/office/drawing/2014/main" id="{E38ADFA5-092A-DC79-E481-1FAB3C0A3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9482" y="2876454"/>
            <a:ext cx="1551339" cy="155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3"/>
          <p:cNvSpPr txBox="1">
            <a:spLocks noGrp="1"/>
          </p:cNvSpPr>
          <p:nvPr>
            <p:ph type="subTitle" idx="1"/>
          </p:nvPr>
        </p:nvSpPr>
        <p:spPr>
          <a:xfrm>
            <a:off x="4966070" y="2370354"/>
            <a:ext cx="31767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 du laboratoire et des équipes</a:t>
            </a:r>
            <a:endParaRPr dirty="0"/>
          </a:p>
        </p:txBody>
      </p:sp>
      <p:sp>
        <p:nvSpPr>
          <p:cNvPr id="446" name="Google Shape;446;p43"/>
          <p:cNvSpPr txBox="1">
            <a:spLocks noGrp="1"/>
          </p:cNvSpPr>
          <p:nvPr>
            <p:ph type="title" idx="2"/>
          </p:nvPr>
        </p:nvSpPr>
        <p:spPr>
          <a:xfrm>
            <a:off x="4966070" y="1532444"/>
            <a:ext cx="34722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Introduction</a:t>
            </a:r>
            <a:endParaRPr sz="4400" dirty="0"/>
          </a:p>
        </p:txBody>
      </p:sp>
      <p:sp>
        <p:nvSpPr>
          <p:cNvPr id="447" name="Google Shape;447;p43"/>
          <p:cNvSpPr txBox="1">
            <a:spLocks noGrp="1"/>
          </p:cNvSpPr>
          <p:nvPr>
            <p:ph type="title"/>
          </p:nvPr>
        </p:nvSpPr>
        <p:spPr>
          <a:xfrm>
            <a:off x="1246875" y="2046000"/>
            <a:ext cx="2162100" cy="10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48" name="Google Shape;448;p43"/>
          <p:cNvSpPr/>
          <p:nvPr/>
        </p:nvSpPr>
        <p:spPr>
          <a:xfrm rot="5400000">
            <a:off x="5934770" y="1358454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E4A97A17-2418-A9D0-7879-BF2223A85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60000">
            <a:off x="2391521" y="2633929"/>
            <a:ext cx="3307670" cy="3240000"/>
          </a:xfrm>
          <a:prstGeom prst="flowChartDecision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7E80C06-CB08-3CC1-4FBF-0017A689DA8B}"/>
              </a:ext>
            </a:extLst>
          </p:cNvPr>
          <p:cNvSpPr txBox="1"/>
          <p:nvPr/>
        </p:nvSpPr>
        <p:spPr>
          <a:xfrm>
            <a:off x="8357467" y="4575779"/>
            <a:ext cx="3048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9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 laboratoire CRIStAL</a:t>
            </a:r>
            <a:endParaRPr dirty="0"/>
          </a:p>
        </p:txBody>
      </p:sp>
      <p:sp>
        <p:nvSpPr>
          <p:cNvPr id="403" name="Google Shape;403;p39"/>
          <p:cNvSpPr txBox="1">
            <a:spLocks noGrp="1"/>
          </p:cNvSpPr>
          <p:nvPr>
            <p:ph type="subTitle" idx="1"/>
          </p:nvPr>
        </p:nvSpPr>
        <p:spPr>
          <a:xfrm>
            <a:off x="713250" y="3282270"/>
            <a:ext cx="3206678" cy="4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400" dirty="0"/>
              <a:t>Créé le 1er janvier 2015 </a:t>
            </a:r>
          </a:p>
        </p:txBody>
      </p:sp>
      <p:sp>
        <p:nvSpPr>
          <p:cNvPr id="404" name="Google Shape;404;p39"/>
          <p:cNvSpPr/>
          <p:nvPr/>
        </p:nvSpPr>
        <p:spPr>
          <a:xfrm rot="5400000">
            <a:off x="1681950" y="183909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2" name="Google Shape;403;p39">
            <a:extLst>
              <a:ext uri="{FF2B5EF4-FFF2-40B4-BE49-F238E27FC236}">
                <a16:creationId xmlns:a16="http://schemas.microsoft.com/office/drawing/2014/main" id="{57049488-7B01-9A42-6817-42E2CF7C4102}"/>
              </a:ext>
            </a:extLst>
          </p:cNvPr>
          <p:cNvSpPr txBox="1">
            <a:spLocks/>
          </p:cNvSpPr>
          <p:nvPr/>
        </p:nvSpPr>
        <p:spPr>
          <a:xfrm>
            <a:off x="713253" y="1570091"/>
            <a:ext cx="3416538" cy="902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400" dirty="0"/>
              <a:t>Sous la tutelle du CNRS, de l’Université Lille 1 et de l’Ecole Centrale de Lille En partenariat avec l’Université Lille 3, Inria et l’Institut Mines Telecom. </a:t>
            </a:r>
          </a:p>
          <a:p>
            <a:pPr marL="0" indent="0">
              <a:buNone/>
            </a:pPr>
            <a:endParaRPr lang="fr-FR" sz="1400" dirty="0"/>
          </a:p>
        </p:txBody>
      </p:sp>
      <p:sp>
        <p:nvSpPr>
          <p:cNvPr id="3" name="Google Shape;403;p39">
            <a:extLst>
              <a:ext uri="{FF2B5EF4-FFF2-40B4-BE49-F238E27FC236}">
                <a16:creationId xmlns:a16="http://schemas.microsoft.com/office/drawing/2014/main" id="{B63D2EC8-608A-62EE-BA91-F79DD57736AE}"/>
              </a:ext>
            </a:extLst>
          </p:cNvPr>
          <p:cNvSpPr txBox="1">
            <a:spLocks/>
          </p:cNvSpPr>
          <p:nvPr/>
        </p:nvSpPr>
        <p:spPr>
          <a:xfrm>
            <a:off x="713250" y="4107800"/>
            <a:ext cx="3206678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400" dirty="0"/>
              <a:t>430 membres (222 permanents et plus de 200 non permanents)</a:t>
            </a:r>
          </a:p>
        </p:txBody>
      </p:sp>
      <p:sp>
        <p:nvSpPr>
          <p:cNvPr id="4" name="Google Shape;403;p39">
            <a:extLst>
              <a:ext uri="{FF2B5EF4-FFF2-40B4-BE49-F238E27FC236}">
                <a16:creationId xmlns:a16="http://schemas.microsoft.com/office/drawing/2014/main" id="{52903793-D2B9-79C0-0297-F05B76B6FF6A}"/>
              </a:ext>
            </a:extLst>
          </p:cNvPr>
          <p:cNvSpPr txBox="1">
            <a:spLocks/>
          </p:cNvSpPr>
          <p:nvPr/>
        </p:nvSpPr>
        <p:spPr>
          <a:xfrm>
            <a:off x="5224071" y="1714562"/>
            <a:ext cx="3447739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400" dirty="0"/>
              <a:t>Plusieurs thématiques de recherches :  BigData, logiciel, image et ses usages, interactions homme-machine, robotique, bio-informatique… </a:t>
            </a:r>
          </a:p>
          <a:p>
            <a:pPr marL="0" indent="0">
              <a:buNone/>
            </a:pPr>
            <a:endParaRPr lang="fr-FR" sz="1400" dirty="0"/>
          </a:p>
        </p:txBody>
      </p:sp>
      <p:sp>
        <p:nvSpPr>
          <p:cNvPr id="5" name="Google Shape;403;p39">
            <a:extLst>
              <a:ext uri="{FF2B5EF4-FFF2-40B4-BE49-F238E27FC236}">
                <a16:creationId xmlns:a16="http://schemas.microsoft.com/office/drawing/2014/main" id="{0682EC34-E23D-CEDB-C696-FA419767858A}"/>
              </a:ext>
            </a:extLst>
          </p:cNvPr>
          <p:cNvSpPr txBox="1">
            <a:spLocks/>
          </p:cNvSpPr>
          <p:nvPr/>
        </p:nvSpPr>
        <p:spPr>
          <a:xfrm>
            <a:off x="713250" y="2613507"/>
            <a:ext cx="3206678" cy="273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400" dirty="0"/>
              <a:t>Directrice : Clarisse DHAENENS</a:t>
            </a:r>
          </a:p>
        </p:txBody>
      </p:sp>
      <p:sp>
        <p:nvSpPr>
          <p:cNvPr id="6" name="Google Shape;404;p39">
            <a:extLst>
              <a:ext uri="{FF2B5EF4-FFF2-40B4-BE49-F238E27FC236}">
                <a16:creationId xmlns:a16="http://schemas.microsoft.com/office/drawing/2014/main" id="{8F6D839C-6636-AD0D-F306-4A9AAE44A950}"/>
              </a:ext>
            </a:extLst>
          </p:cNvPr>
          <p:cNvSpPr/>
          <p:nvPr/>
        </p:nvSpPr>
        <p:spPr>
          <a:xfrm rot="10800000">
            <a:off x="4567159" y="1466461"/>
            <a:ext cx="45719" cy="329291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7" name="Google Shape;403;p39">
            <a:extLst>
              <a:ext uri="{FF2B5EF4-FFF2-40B4-BE49-F238E27FC236}">
                <a16:creationId xmlns:a16="http://schemas.microsoft.com/office/drawing/2014/main" id="{241E92A6-B8E9-EF70-DB89-407AC01C6B11}"/>
              </a:ext>
            </a:extLst>
          </p:cNvPr>
          <p:cNvSpPr txBox="1">
            <a:spLocks/>
          </p:cNvSpPr>
          <p:nvPr/>
        </p:nvSpPr>
        <p:spPr>
          <a:xfrm>
            <a:off x="5260108" y="3282270"/>
            <a:ext cx="3206678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400" dirty="0"/>
              <a:t>446 publications en moyenne par an</a:t>
            </a:r>
          </a:p>
        </p:txBody>
      </p:sp>
      <p:sp>
        <p:nvSpPr>
          <p:cNvPr id="8" name="Google Shape;403;p39">
            <a:extLst>
              <a:ext uri="{FF2B5EF4-FFF2-40B4-BE49-F238E27FC236}">
                <a16:creationId xmlns:a16="http://schemas.microsoft.com/office/drawing/2014/main" id="{4882784F-D55E-A1EC-650F-EA1E1F49C2AC}"/>
              </a:ext>
            </a:extLst>
          </p:cNvPr>
          <p:cNvSpPr txBox="1">
            <a:spLocks/>
          </p:cNvSpPr>
          <p:nvPr/>
        </p:nvSpPr>
        <p:spPr>
          <a:xfrm>
            <a:off x="5260108" y="2502404"/>
            <a:ext cx="3206678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ctor"/>
              <a:buChar char="●"/>
              <a:defRPr sz="12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400" dirty="0"/>
              <a:t>5M € de budget en moyenne par an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9C781F8-456F-B79E-6B67-56EFD765B108}"/>
              </a:ext>
            </a:extLst>
          </p:cNvPr>
          <p:cNvSpPr txBox="1"/>
          <p:nvPr/>
        </p:nvSpPr>
        <p:spPr>
          <a:xfrm>
            <a:off x="8466786" y="4759377"/>
            <a:ext cx="3048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4"/>
          <p:cNvSpPr txBox="1">
            <a:spLocks noGrp="1"/>
          </p:cNvSpPr>
          <p:nvPr>
            <p:ph type="title"/>
          </p:nvPr>
        </p:nvSpPr>
        <p:spPr>
          <a:xfrm>
            <a:off x="4572000" y="811062"/>
            <a:ext cx="3858900" cy="5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L’équipe Orkad</a:t>
            </a:r>
            <a:endParaRPr dirty="0"/>
          </a:p>
        </p:txBody>
      </p:sp>
      <p:sp>
        <p:nvSpPr>
          <p:cNvPr id="454" name="Google Shape;454;p44"/>
          <p:cNvSpPr txBox="1">
            <a:spLocks noGrp="1"/>
          </p:cNvSpPr>
          <p:nvPr>
            <p:ph type="subTitle" idx="1"/>
          </p:nvPr>
        </p:nvSpPr>
        <p:spPr>
          <a:xfrm>
            <a:off x="4572000" y="1540962"/>
            <a:ext cx="3858900" cy="27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Créée en 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Chef d’équipe : Professeur Laetitia Jourdan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Exploiter simultanément l'expertise en optimisation combinatoire et en extraction de connaissances pour résoudre des problèmes d'optimisation</a:t>
            </a:r>
            <a:endParaRPr dirty="0"/>
          </a:p>
        </p:txBody>
      </p:sp>
      <p:sp>
        <p:nvSpPr>
          <p:cNvPr id="455" name="Google Shape;455;p44"/>
          <p:cNvSpPr/>
          <p:nvPr/>
        </p:nvSpPr>
        <p:spPr>
          <a:xfrm rot="5400000">
            <a:off x="5540700" y="443116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B3B1FEF-07BF-1B15-9E51-8ACD51640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65983">
            <a:off x="1129351" y="2001805"/>
            <a:ext cx="3066103" cy="1059888"/>
          </a:xfrm>
          <a:prstGeom prst="rect">
            <a:avLst/>
          </a:prstGeom>
        </p:spPr>
      </p:pic>
      <p:pic>
        <p:nvPicPr>
          <p:cNvPr id="1028" name="Picture 4" descr="Optimisation combinatoire I : programmation linéaire en nombres entiers -  Artelys">
            <a:extLst>
              <a:ext uri="{FF2B5EF4-FFF2-40B4-BE49-F238E27FC236}">
                <a16:creationId xmlns:a16="http://schemas.microsoft.com/office/drawing/2014/main" id="{46D461D7-EED0-B4F6-BA98-99B5E3067C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1" r="19091"/>
          <a:stretch/>
        </p:blipFill>
        <p:spPr bwMode="auto">
          <a:xfrm>
            <a:off x="-485569" y="-544919"/>
            <a:ext cx="2923200" cy="2923200"/>
          </a:xfrm>
          <a:prstGeom prst="diamon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80EEB04-31A3-94C2-8078-C9C757C8E039}"/>
              </a:ext>
            </a:extLst>
          </p:cNvPr>
          <p:cNvSpPr txBox="1"/>
          <p:nvPr/>
        </p:nvSpPr>
        <p:spPr>
          <a:xfrm>
            <a:off x="8430900" y="4606259"/>
            <a:ext cx="3048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us-titre 7">
            <a:extLst>
              <a:ext uri="{FF2B5EF4-FFF2-40B4-BE49-F238E27FC236}">
                <a16:creationId xmlns:a16="http://schemas.microsoft.com/office/drawing/2014/main" id="{0BEB72C2-06E8-198F-5007-DEF992FBC4A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5365017" y="834044"/>
            <a:ext cx="2796458" cy="513300"/>
          </a:xfrm>
        </p:spPr>
        <p:txBody>
          <a:bodyPr/>
          <a:lstStyle/>
          <a:p>
            <a:pPr algn="ctr"/>
            <a:r>
              <a:rPr lang="en-US" sz="2400" dirty="0" err="1"/>
              <a:t>Laboratoire</a:t>
            </a:r>
            <a:r>
              <a:rPr lang="en-US" sz="2400" dirty="0"/>
              <a:t> MSAP</a:t>
            </a:r>
          </a:p>
        </p:txBody>
      </p:sp>
      <p:sp>
        <p:nvSpPr>
          <p:cNvPr id="9" name="Sous-titre 8">
            <a:extLst>
              <a:ext uri="{FF2B5EF4-FFF2-40B4-BE49-F238E27FC236}">
                <a16:creationId xmlns:a16="http://schemas.microsoft.com/office/drawing/2014/main" id="{F618E959-0915-5ACC-67BF-4FDE94674B67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776125" y="904442"/>
            <a:ext cx="2468700" cy="513300"/>
          </a:xfrm>
        </p:spPr>
        <p:txBody>
          <a:bodyPr/>
          <a:lstStyle/>
          <a:p>
            <a:pPr algn="ctr"/>
            <a:r>
              <a:rPr lang="en-US" sz="2000" dirty="0" err="1"/>
              <a:t>L’équipe</a:t>
            </a:r>
            <a:r>
              <a:rPr lang="en-US" sz="2000" dirty="0"/>
              <a:t> BONSAI</a:t>
            </a:r>
          </a:p>
        </p:txBody>
      </p:sp>
      <p:sp>
        <p:nvSpPr>
          <p:cNvPr id="15" name="Google Shape;404;p39">
            <a:extLst>
              <a:ext uri="{FF2B5EF4-FFF2-40B4-BE49-F238E27FC236}">
                <a16:creationId xmlns:a16="http://schemas.microsoft.com/office/drawing/2014/main" id="{F1F30126-53BD-C912-5D4F-71A10C186681}"/>
              </a:ext>
            </a:extLst>
          </p:cNvPr>
          <p:cNvSpPr/>
          <p:nvPr/>
        </p:nvSpPr>
        <p:spPr>
          <a:xfrm rot="10800000">
            <a:off x="4371699" y="1481438"/>
            <a:ext cx="45719" cy="329291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ous-titre 8">
            <a:extLst>
              <a:ext uri="{FF2B5EF4-FFF2-40B4-BE49-F238E27FC236}">
                <a16:creationId xmlns:a16="http://schemas.microsoft.com/office/drawing/2014/main" id="{635925B3-8679-22AD-4C3D-BA4CB53EF14F}"/>
              </a:ext>
            </a:extLst>
          </p:cNvPr>
          <p:cNvSpPr txBox="1">
            <a:spLocks/>
          </p:cNvSpPr>
          <p:nvPr/>
        </p:nvSpPr>
        <p:spPr>
          <a:xfrm>
            <a:off x="393659" y="1886672"/>
            <a:ext cx="3309892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2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latin typeface="Actor"/>
              </a:rPr>
              <a:t>Chef d’équipe : Professeur Hélène Touzet </a:t>
            </a:r>
          </a:p>
        </p:txBody>
      </p:sp>
      <p:sp>
        <p:nvSpPr>
          <p:cNvPr id="26" name="Sous-titre 8">
            <a:extLst>
              <a:ext uri="{FF2B5EF4-FFF2-40B4-BE49-F238E27FC236}">
                <a16:creationId xmlns:a16="http://schemas.microsoft.com/office/drawing/2014/main" id="{21FC5A03-CE16-5FD5-F104-27DB24419F94}"/>
              </a:ext>
            </a:extLst>
          </p:cNvPr>
          <p:cNvSpPr txBox="1">
            <a:spLocks/>
          </p:cNvSpPr>
          <p:nvPr/>
        </p:nvSpPr>
        <p:spPr>
          <a:xfrm>
            <a:off x="357363" y="2743529"/>
            <a:ext cx="3382483" cy="876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2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latin typeface="Actor"/>
              </a:rPr>
              <a:t>Travaille en parallèle de l’équipe ORKAD sur la même problématique que celle associée à mon stage avec une approche différente.</a:t>
            </a:r>
          </a:p>
        </p:txBody>
      </p:sp>
      <p:sp>
        <p:nvSpPr>
          <p:cNvPr id="27" name="Sous-titre 8">
            <a:extLst>
              <a:ext uri="{FF2B5EF4-FFF2-40B4-BE49-F238E27FC236}">
                <a16:creationId xmlns:a16="http://schemas.microsoft.com/office/drawing/2014/main" id="{9936C2FF-8626-F006-6FDD-24367235C42A}"/>
              </a:ext>
            </a:extLst>
          </p:cNvPr>
          <p:cNvSpPr txBox="1">
            <a:spLocks/>
          </p:cNvSpPr>
          <p:nvPr/>
        </p:nvSpPr>
        <p:spPr>
          <a:xfrm>
            <a:off x="5085568" y="1886672"/>
            <a:ext cx="3309892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2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latin typeface="Actor"/>
              </a:rPr>
              <a:t>Direction : Ahmed Mazzah</a:t>
            </a:r>
          </a:p>
        </p:txBody>
      </p:sp>
      <p:sp>
        <p:nvSpPr>
          <p:cNvPr id="28" name="Sous-titre 8">
            <a:extLst>
              <a:ext uri="{FF2B5EF4-FFF2-40B4-BE49-F238E27FC236}">
                <a16:creationId xmlns:a16="http://schemas.microsoft.com/office/drawing/2014/main" id="{AB11546E-CB6E-8FEE-23CD-B759912E781D}"/>
              </a:ext>
            </a:extLst>
          </p:cNvPr>
          <p:cNvSpPr txBox="1">
            <a:spLocks/>
          </p:cNvSpPr>
          <p:nvPr/>
        </p:nvSpPr>
        <p:spPr>
          <a:xfrm>
            <a:off x="5049272" y="2743529"/>
            <a:ext cx="3382483" cy="971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2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Yanone Kaffeesatz"/>
              <a:buNone/>
              <a:defRPr sz="1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latin typeface="Actor"/>
              </a:rPr>
              <a:t>Les données issues de la spectrométrie sur lesquelles la thématique de mon stage est basée proviennent de ce laboratoire.</a:t>
            </a:r>
          </a:p>
        </p:txBody>
      </p:sp>
      <p:pic>
        <p:nvPicPr>
          <p:cNvPr id="2050" name="Picture 2" descr="Charte de signature des publications">
            <a:extLst>
              <a:ext uri="{FF2B5EF4-FFF2-40B4-BE49-F238E27FC236}">
                <a16:creationId xmlns:a16="http://schemas.microsoft.com/office/drawing/2014/main" id="{A10C8954-A564-275C-B3C6-2EB24DD987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4647" y="3902679"/>
            <a:ext cx="1657787" cy="871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blurRad="6350" stA="50000" endA="300" endPos="385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5B6A2603-421D-CC42-1E75-03FD3B7E84E5}"/>
              </a:ext>
            </a:extLst>
          </p:cNvPr>
          <p:cNvSpPr/>
          <p:nvPr/>
        </p:nvSpPr>
        <p:spPr>
          <a:xfrm>
            <a:off x="711201" y="804983"/>
            <a:ext cx="2710540" cy="61275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C72496-B7AC-6B6A-227C-919C82A0E489}"/>
              </a:ext>
            </a:extLst>
          </p:cNvPr>
          <p:cNvSpPr/>
          <p:nvPr/>
        </p:nvSpPr>
        <p:spPr>
          <a:xfrm>
            <a:off x="5478270" y="801749"/>
            <a:ext cx="2710540" cy="61275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FDD38A6-DCE7-DF37-6A5F-D7DEC28E0296}"/>
              </a:ext>
            </a:extLst>
          </p:cNvPr>
          <p:cNvSpPr txBox="1"/>
          <p:nvPr/>
        </p:nvSpPr>
        <p:spPr>
          <a:xfrm>
            <a:off x="8395460" y="4621954"/>
            <a:ext cx="3048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</a:rPr>
              <a:t>6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9"/>
          <p:cNvSpPr txBox="1">
            <a:spLocks noGrp="1"/>
          </p:cNvSpPr>
          <p:nvPr>
            <p:ph type="subTitle" idx="1"/>
          </p:nvPr>
        </p:nvSpPr>
        <p:spPr>
          <a:xfrm>
            <a:off x="734124" y="2739725"/>
            <a:ext cx="3336439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Réaliser du Machine Learning sur des résultats de spectres MALDI-FT issus de prélèvements archéologiques </a:t>
            </a:r>
            <a:endParaRPr dirty="0"/>
          </a:p>
        </p:txBody>
      </p:sp>
      <p:sp>
        <p:nvSpPr>
          <p:cNvPr id="620" name="Google Shape;620;p59"/>
          <p:cNvSpPr txBox="1">
            <a:spLocks noGrp="1"/>
          </p:cNvSpPr>
          <p:nvPr>
            <p:ph type="title" idx="2"/>
          </p:nvPr>
        </p:nvSpPr>
        <p:spPr>
          <a:xfrm>
            <a:off x="734125" y="1166579"/>
            <a:ext cx="3942806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400" dirty="0"/>
              <a:t>Objectif et problématique du stage</a:t>
            </a:r>
            <a:endParaRPr sz="4400" dirty="0"/>
          </a:p>
        </p:txBody>
      </p:sp>
      <p:sp>
        <p:nvSpPr>
          <p:cNvPr id="621" name="Google Shape;621;p59"/>
          <p:cNvSpPr txBox="1">
            <a:spLocks noGrp="1"/>
          </p:cNvSpPr>
          <p:nvPr>
            <p:ph type="title"/>
          </p:nvPr>
        </p:nvSpPr>
        <p:spPr>
          <a:xfrm>
            <a:off x="5680747" y="1688225"/>
            <a:ext cx="2162100" cy="10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622" name="Google Shape;622;p59"/>
          <p:cNvSpPr/>
          <p:nvPr/>
        </p:nvSpPr>
        <p:spPr>
          <a:xfrm rot="5400000">
            <a:off x="1850575" y="1590648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1CCFE08-6E66-5D84-7052-B59DBA38C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900000">
            <a:off x="4338088" y="3151747"/>
            <a:ext cx="2359218" cy="23592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9E6D93E-C547-1366-61D5-8D223176928E}"/>
              </a:ext>
            </a:extLst>
          </p:cNvPr>
          <p:cNvSpPr txBox="1"/>
          <p:nvPr/>
        </p:nvSpPr>
        <p:spPr>
          <a:xfrm>
            <a:off x="8357467" y="4575779"/>
            <a:ext cx="3048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7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56E58295-9D74-27A8-211A-E13CAFFBBB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3275" y="80937"/>
            <a:ext cx="6116206" cy="505650"/>
          </a:xfrm>
        </p:spPr>
        <p:txBody>
          <a:bodyPr/>
          <a:lstStyle/>
          <a:p>
            <a:r>
              <a:rPr lang="fr-FR" sz="2400" dirty="0">
                <a:solidFill>
                  <a:srgbClr val="70B1DA"/>
                </a:solidFill>
              </a:rPr>
              <a:t>Pourquoi ?</a:t>
            </a:r>
            <a:endParaRPr lang="en-US" sz="2400" dirty="0">
              <a:solidFill>
                <a:srgbClr val="70B1DA"/>
              </a:solidFill>
            </a:endParaRPr>
          </a:p>
        </p:txBody>
      </p:sp>
      <p:sp>
        <p:nvSpPr>
          <p:cNvPr id="61" name="Titre 6">
            <a:extLst>
              <a:ext uri="{FF2B5EF4-FFF2-40B4-BE49-F238E27FC236}">
                <a16:creationId xmlns:a16="http://schemas.microsoft.com/office/drawing/2014/main" id="{A3C78B5D-649A-1D8F-C9AB-446CE4D3F3AE}"/>
              </a:ext>
            </a:extLst>
          </p:cNvPr>
          <p:cNvSpPr txBox="1">
            <a:spLocks/>
          </p:cNvSpPr>
          <p:nvPr/>
        </p:nvSpPr>
        <p:spPr>
          <a:xfrm>
            <a:off x="2524624" y="624845"/>
            <a:ext cx="6116206" cy="50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fr-FR" sz="1400" dirty="0">
                <a:solidFill>
                  <a:srgbClr val="70B1DA"/>
                </a:solidFill>
                <a:latin typeface="Actor"/>
              </a:rPr>
              <a:t>Répondre au besoin des paléontologues de pouvoir déterminer, à partir d'un prélèvement osseux, une espèce.  </a:t>
            </a:r>
            <a:endParaRPr lang="en-US" sz="1400" dirty="0">
              <a:solidFill>
                <a:srgbClr val="70B1DA"/>
              </a:solidFill>
              <a:latin typeface="Actor"/>
            </a:endParaRPr>
          </a:p>
        </p:txBody>
      </p:sp>
      <p:sp>
        <p:nvSpPr>
          <p:cNvPr id="62" name="Titre 6">
            <a:extLst>
              <a:ext uri="{FF2B5EF4-FFF2-40B4-BE49-F238E27FC236}">
                <a16:creationId xmlns:a16="http://schemas.microsoft.com/office/drawing/2014/main" id="{2320CB28-CC9B-728C-CA3A-4F2D25ECE484}"/>
              </a:ext>
            </a:extLst>
          </p:cNvPr>
          <p:cNvSpPr txBox="1">
            <a:spLocks/>
          </p:cNvSpPr>
          <p:nvPr/>
        </p:nvSpPr>
        <p:spPr>
          <a:xfrm>
            <a:off x="3027794" y="1189293"/>
            <a:ext cx="6116206" cy="50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fr-FR" sz="2400" dirty="0">
                <a:solidFill>
                  <a:schemeClr val="accent1"/>
                </a:solidFill>
              </a:rPr>
              <a:t>Comment ?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450" name="ZoneTexte 449">
            <a:extLst>
              <a:ext uri="{FF2B5EF4-FFF2-40B4-BE49-F238E27FC236}">
                <a16:creationId xmlns:a16="http://schemas.microsoft.com/office/drawing/2014/main" id="{F11C7DB1-5A98-6364-D96B-E7ADA2EF8A5D}"/>
              </a:ext>
            </a:extLst>
          </p:cNvPr>
          <p:cNvSpPr txBox="1"/>
          <p:nvPr/>
        </p:nvSpPr>
        <p:spPr>
          <a:xfrm>
            <a:off x="3118795" y="1694943"/>
            <a:ext cx="56700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>
                <a:solidFill>
                  <a:schemeClr val="accent1"/>
                </a:solidFill>
                <a:effectLst/>
                <a:latin typeface="Actor"/>
                <a:ea typeface="MS Mincho" panose="02020609040205080304" pitchFamily="49" charset="-128"/>
                <a:cs typeface="Times New Roman" panose="02020603050405020304" pitchFamily="18" charset="0"/>
              </a:rPr>
              <a:t>Le Machine </a:t>
            </a:r>
            <a:r>
              <a:rPr lang="fr-FR" dirty="0">
                <a:solidFill>
                  <a:schemeClr val="accent1"/>
                </a:solidFill>
                <a:latin typeface="Actor"/>
                <a:ea typeface="MS Mincho" panose="02020609040205080304" pitchFamily="49" charset="-128"/>
                <a:cs typeface="Times New Roman" panose="02020603050405020304" pitchFamily="18" charset="0"/>
              </a:rPr>
              <a:t>Learning  pourrait s’avérer utile dans le processus de création d’un outil automatisé et fiable pour cette tâche. </a:t>
            </a:r>
            <a:endParaRPr lang="en-US" dirty="0">
              <a:solidFill>
                <a:schemeClr val="accent1"/>
              </a:solidFill>
              <a:latin typeface="Actor"/>
            </a:endParaRPr>
          </a:p>
        </p:txBody>
      </p:sp>
      <p:pic>
        <p:nvPicPr>
          <p:cNvPr id="451" name="Image 450">
            <a:extLst>
              <a:ext uri="{FF2B5EF4-FFF2-40B4-BE49-F238E27FC236}">
                <a16:creationId xmlns:a16="http://schemas.microsoft.com/office/drawing/2014/main" id="{634F84EA-8A6F-2624-B9F3-1DFB6132C3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00" r="12500"/>
          <a:stretch/>
        </p:blipFill>
        <p:spPr>
          <a:xfrm>
            <a:off x="165609" y="2489305"/>
            <a:ext cx="2997096" cy="2997096"/>
          </a:xfrm>
          <a:prstGeom prst="diamond">
            <a:avLst/>
          </a:prstGeom>
        </p:spPr>
      </p:pic>
      <p:sp>
        <p:nvSpPr>
          <p:cNvPr id="452" name="Titre 6">
            <a:extLst>
              <a:ext uri="{FF2B5EF4-FFF2-40B4-BE49-F238E27FC236}">
                <a16:creationId xmlns:a16="http://schemas.microsoft.com/office/drawing/2014/main" id="{F2EE70A8-D9A1-1301-20DD-FA987588A11A}"/>
              </a:ext>
            </a:extLst>
          </p:cNvPr>
          <p:cNvSpPr txBox="1">
            <a:spLocks/>
          </p:cNvSpPr>
          <p:nvPr/>
        </p:nvSpPr>
        <p:spPr>
          <a:xfrm>
            <a:off x="3735019" y="2396718"/>
            <a:ext cx="6116206" cy="50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fr-FR" sz="2400" dirty="0">
                <a:solidFill>
                  <a:schemeClr val="tx2"/>
                </a:solidFill>
              </a:rPr>
              <a:t>Quelles données ?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455" name="Titre 6">
            <a:extLst>
              <a:ext uri="{FF2B5EF4-FFF2-40B4-BE49-F238E27FC236}">
                <a16:creationId xmlns:a16="http://schemas.microsoft.com/office/drawing/2014/main" id="{BE62A362-C0F6-B1FD-5956-EC252E68ECA7}"/>
              </a:ext>
            </a:extLst>
          </p:cNvPr>
          <p:cNvSpPr txBox="1">
            <a:spLocks/>
          </p:cNvSpPr>
          <p:nvPr/>
        </p:nvSpPr>
        <p:spPr>
          <a:xfrm>
            <a:off x="3670323" y="2987600"/>
            <a:ext cx="5318043" cy="50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fr-FR" sz="1400" dirty="0">
                <a:solidFill>
                  <a:schemeClr val="tx2"/>
                </a:solidFill>
                <a:latin typeface="Actor"/>
                <a:ea typeface="MS Mincho" panose="02020609040205080304" pitchFamily="49" charset="-128"/>
                <a:cs typeface="Times New Roman" panose="02020603050405020304" pitchFamily="18" charset="0"/>
              </a:rPr>
              <a:t>Des r</a:t>
            </a:r>
            <a:r>
              <a:rPr lang="fr-FR" sz="1400" dirty="0">
                <a:solidFill>
                  <a:schemeClr val="tx2"/>
                </a:solidFill>
                <a:effectLst/>
                <a:latin typeface="Actor"/>
                <a:ea typeface="MS Mincho" panose="02020609040205080304" pitchFamily="49" charset="-128"/>
                <a:cs typeface="Times New Roman" panose="02020603050405020304" pitchFamily="18" charset="0"/>
              </a:rPr>
              <a:t>ésultats des analyses d’un spectromètre de masse (les  spectres MALDI-FT) sur des tissus osseux issus de prélèvements archéologiques provenant de différentes espèces animales. </a:t>
            </a:r>
          </a:p>
        </p:txBody>
      </p:sp>
      <p:sp>
        <p:nvSpPr>
          <p:cNvPr id="456" name="Titre 6">
            <a:extLst>
              <a:ext uri="{FF2B5EF4-FFF2-40B4-BE49-F238E27FC236}">
                <a16:creationId xmlns:a16="http://schemas.microsoft.com/office/drawing/2014/main" id="{C13DC60D-1AC9-25B0-84D6-7CD45CF3618E}"/>
              </a:ext>
            </a:extLst>
          </p:cNvPr>
          <p:cNvSpPr txBox="1">
            <a:spLocks/>
          </p:cNvSpPr>
          <p:nvPr/>
        </p:nvSpPr>
        <p:spPr>
          <a:xfrm>
            <a:off x="3027794" y="3701382"/>
            <a:ext cx="6116206" cy="50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96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Spectrométrie de masse ?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57" name="ZoneTexte 456">
            <a:extLst>
              <a:ext uri="{FF2B5EF4-FFF2-40B4-BE49-F238E27FC236}">
                <a16:creationId xmlns:a16="http://schemas.microsoft.com/office/drawing/2014/main" id="{CAF14EE6-79B7-3283-F4D4-FA468620BC74}"/>
              </a:ext>
            </a:extLst>
          </p:cNvPr>
          <p:cNvSpPr txBox="1"/>
          <p:nvPr/>
        </p:nvSpPr>
        <p:spPr>
          <a:xfrm>
            <a:off x="3318338" y="4257045"/>
            <a:ext cx="56700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accent1"/>
                </a:solidFill>
                <a:latin typeface="Actor"/>
              </a:rPr>
              <a:t>Une technique d'analyse qui permet la détermination des masses moléculaires des composés biologiques analysés.</a:t>
            </a:r>
            <a:endParaRPr lang="en-US" dirty="0">
              <a:solidFill>
                <a:schemeClr val="accent1"/>
              </a:solidFill>
              <a:latin typeface="Actor"/>
            </a:endParaRPr>
          </a:p>
        </p:txBody>
      </p:sp>
      <p:sp>
        <p:nvSpPr>
          <p:cNvPr id="458" name="Google Shape;622;p59">
            <a:extLst>
              <a:ext uri="{FF2B5EF4-FFF2-40B4-BE49-F238E27FC236}">
                <a16:creationId xmlns:a16="http://schemas.microsoft.com/office/drawing/2014/main" id="{BD035156-A897-A4DD-EE6A-EDA457F05B6B}"/>
              </a:ext>
            </a:extLst>
          </p:cNvPr>
          <p:cNvSpPr/>
          <p:nvPr/>
        </p:nvSpPr>
        <p:spPr>
          <a:xfrm rot="5400000">
            <a:off x="5699236" y="1243434"/>
            <a:ext cx="45719" cy="72760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622;p59">
            <a:extLst>
              <a:ext uri="{FF2B5EF4-FFF2-40B4-BE49-F238E27FC236}">
                <a16:creationId xmlns:a16="http://schemas.microsoft.com/office/drawing/2014/main" id="{4DC8277E-4E03-D2A0-90D9-5C6B8D4299A2}"/>
              </a:ext>
            </a:extLst>
          </p:cNvPr>
          <p:cNvSpPr/>
          <p:nvPr/>
        </p:nvSpPr>
        <p:spPr>
          <a:xfrm rot="5400000">
            <a:off x="5253142" y="3213088"/>
            <a:ext cx="45719" cy="183969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528;p52">
            <a:extLst>
              <a:ext uri="{FF2B5EF4-FFF2-40B4-BE49-F238E27FC236}">
                <a16:creationId xmlns:a16="http://schemas.microsoft.com/office/drawing/2014/main" id="{1471702E-964B-E047-2A58-165EB5601680}"/>
              </a:ext>
            </a:extLst>
          </p:cNvPr>
          <p:cNvSpPr/>
          <p:nvPr/>
        </p:nvSpPr>
        <p:spPr>
          <a:xfrm rot="5400000" flipH="1">
            <a:off x="7429288" y="2259432"/>
            <a:ext cx="45719" cy="11567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461" name="Google Shape;528;p52">
            <a:extLst>
              <a:ext uri="{FF2B5EF4-FFF2-40B4-BE49-F238E27FC236}">
                <a16:creationId xmlns:a16="http://schemas.microsoft.com/office/drawing/2014/main" id="{ECBE12C8-38A5-FCAF-912C-FCBC991AFFFC}"/>
              </a:ext>
            </a:extLst>
          </p:cNvPr>
          <p:cNvSpPr/>
          <p:nvPr/>
        </p:nvSpPr>
        <p:spPr>
          <a:xfrm rot="5400000" flipH="1">
            <a:off x="5699236" y="185433"/>
            <a:ext cx="45719" cy="7276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462" name="ZoneTexte 461">
            <a:extLst>
              <a:ext uri="{FF2B5EF4-FFF2-40B4-BE49-F238E27FC236}">
                <a16:creationId xmlns:a16="http://schemas.microsoft.com/office/drawing/2014/main" id="{8C792B52-9EDC-2AE9-9261-5FFD20702EF3}"/>
              </a:ext>
            </a:extLst>
          </p:cNvPr>
          <p:cNvSpPr txBox="1"/>
          <p:nvPr/>
        </p:nvSpPr>
        <p:spPr>
          <a:xfrm>
            <a:off x="8488430" y="4627865"/>
            <a:ext cx="3048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3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3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3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3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67"/>
          <p:cNvSpPr txBox="1">
            <a:spLocks noGrp="1"/>
          </p:cNvSpPr>
          <p:nvPr>
            <p:ph type="title"/>
          </p:nvPr>
        </p:nvSpPr>
        <p:spPr>
          <a:xfrm>
            <a:off x="1223047" y="2945525"/>
            <a:ext cx="2162100" cy="10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725" name="Google Shape;725;p67"/>
          <p:cNvSpPr txBox="1">
            <a:spLocks noGrp="1"/>
          </p:cNvSpPr>
          <p:nvPr>
            <p:ph type="title" idx="2"/>
          </p:nvPr>
        </p:nvSpPr>
        <p:spPr>
          <a:xfrm>
            <a:off x="3415524" y="986821"/>
            <a:ext cx="5477015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Phase </a:t>
            </a:r>
            <a:r>
              <a:rPr lang="en-US" dirty="0" err="1"/>
              <a:t>exploratoire</a:t>
            </a:r>
            <a:endParaRPr dirty="0"/>
          </a:p>
        </p:txBody>
      </p:sp>
      <p:sp>
        <p:nvSpPr>
          <p:cNvPr id="726" name="Google Shape;726;p67"/>
          <p:cNvSpPr txBox="1">
            <a:spLocks noGrp="1"/>
          </p:cNvSpPr>
          <p:nvPr>
            <p:ph type="subTitle" idx="1"/>
          </p:nvPr>
        </p:nvSpPr>
        <p:spPr>
          <a:xfrm>
            <a:off x="3415525" y="1827247"/>
            <a:ext cx="4299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Prise en main des outils </a:t>
            </a:r>
            <a:endParaRPr dirty="0"/>
          </a:p>
        </p:txBody>
      </p:sp>
      <p:sp>
        <p:nvSpPr>
          <p:cNvPr id="728" name="Google Shape;728;p67"/>
          <p:cNvSpPr/>
          <p:nvPr/>
        </p:nvSpPr>
        <p:spPr>
          <a:xfrm rot="5400000">
            <a:off x="4384225" y="815344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6090CDF1-92D4-694D-20FF-97A7EAE6EF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6" t="2396" r="26692" b="-2396"/>
          <a:stretch/>
        </p:blipFill>
        <p:spPr>
          <a:xfrm>
            <a:off x="3415524" y="2571750"/>
            <a:ext cx="3228975" cy="3228975"/>
          </a:xfrm>
          <a:prstGeom prst="diamond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23966B1-3FAD-D0F1-3284-F8F550D35B9D}"/>
              </a:ext>
            </a:extLst>
          </p:cNvPr>
          <p:cNvSpPr txBox="1"/>
          <p:nvPr/>
        </p:nvSpPr>
        <p:spPr>
          <a:xfrm>
            <a:off x="8525104" y="4621499"/>
            <a:ext cx="367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9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ternship Report by Slidesgo">
  <a:themeElements>
    <a:clrScheme name="Simple Light">
      <a:dk1>
        <a:srgbClr val="FFFFFF"/>
      </a:dk1>
      <a:lt1>
        <a:srgbClr val="282938"/>
      </a:lt1>
      <a:dk2>
        <a:srgbClr val="484C68"/>
      </a:dk2>
      <a:lt2>
        <a:srgbClr val="70B1D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1454</TotalTime>
  <Words>913</Words>
  <Application>Microsoft Office PowerPoint</Application>
  <PresentationFormat>Affichage à l'écran (16:9)</PresentationFormat>
  <Paragraphs>193</Paragraphs>
  <Slides>29</Slides>
  <Notes>27</Notes>
  <HiddenSlides>0</HiddenSlides>
  <MMClips>0</MMClips>
  <ScaleCrop>false</ScaleCrop>
  <HeadingPairs>
    <vt:vector size="6" baseType="variant">
      <vt:variant>
        <vt:lpstr>Polices utilisées</vt:lpstr>
      </vt:variant>
      <vt:variant>
        <vt:i4>12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42" baseType="lpstr">
      <vt:lpstr>Abril Fatface</vt:lpstr>
      <vt:lpstr>Actor</vt:lpstr>
      <vt:lpstr>Anaheim</vt:lpstr>
      <vt:lpstr>Arial</vt:lpstr>
      <vt:lpstr>Calibri</vt:lpstr>
      <vt:lpstr>Caveat</vt:lpstr>
      <vt:lpstr>DM Serif Display</vt:lpstr>
      <vt:lpstr>Francois One</vt:lpstr>
      <vt:lpstr>Josefin Slab</vt:lpstr>
      <vt:lpstr>Roboto Condensed Light</vt:lpstr>
      <vt:lpstr>Wingdings</vt:lpstr>
      <vt:lpstr>Yanone Kaffeesatz</vt:lpstr>
      <vt:lpstr>Internship Report by Slidesgo</vt:lpstr>
      <vt:lpstr>Soutenance de stage M1</vt:lpstr>
      <vt:lpstr>Sommaire</vt:lpstr>
      <vt:lpstr>Introduction</vt:lpstr>
      <vt:lpstr>Le laboratoire CRIStAL</vt:lpstr>
      <vt:lpstr>L’équipe Orkad</vt:lpstr>
      <vt:lpstr>Présentation PowerPoint</vt:lpstr>
      <vt:lpstr>Objectif et problématique du stage</vt:lpstr>
      <vt:lpstr>Pourquoi ?</vt:lpstr>
      <vt:lpstr>3</vt:lpstr>
      <vt:lpstr> Les données</vt:lpstr>
      <vt:lpstr>Metaboanalyst</vt:lpstr>
      <vt:lpstr>Apprentissage non supervisé</vt:lpstr>
      <vt:lpstr>Présentation PowerPoint</vt:lpstr>
      <vt:lpstr>Présentation PowerPoint</vt:lpstr>
      <vt:lpstr>N’est-il pas nécessaire de prélever des échantillons uniquement sur les mêmes types d’os ?</vt:lpstr>
      <vt:lpstr>4</vt:lpstr>
      <vt:lpstr>Recentrage de l’objectif</vt:lpstr>
      <vt:lpstr>Présentation PowerPoint</vt:lpstr>
      <vt:lpstr>Apprentissage supervisé</vt:lpstr>
      <vt:lpstr>Présentation PowerPoint</vt:lpstr>
      <vt:lpstr>Présentation PowerPoint</vt:lpstr>
      <vt:lpstr>Pipeline</vt:lpstr>
      <vt:lpstr>Evaluation des pics marqueurs</vt:lpstr>
      <vt:lpstr>Interprétation des modèles</vt:lpstr>
      <vt:lpstr>5</vt:lpstr>
      <vt:lpstr>Bilan du travail</vt:lpstr>
      <vt:lpstr>Bilan personnel</vt:lpstr>
      <vt:lpstr>Remerciement</vt:lpstr>
      <vt:lpstr>Avez vous des questions 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Soutenante de stage M1</dc:title>
  <dc:creator>emmanuel laurent</dc:creator>
  <cp:lastModifiedBy>emmanuel laurent</cp:lastModifiedBy>
  <cp:revision>12</cp:revision>
  <dcterms:modified xsi:type="dcterms:W3CDTF">2022-08-31T14:16:52Z</dcterms:modified>
</cp:coreProperties>
</file>